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42" r:id="rId1"/>
  </p:sldMasterIdLst>
  <p:notesMasterIdLst>
    <p:notesMasterId r:id="rId40"/>
  </p:notesMasterIdLst>
  <p:handoutMasterIdLst>
    <p:handoutMasterId r:id="rId41"/>
  </p:handoutMasterIdLst>
  <p:sldIdLst>
    <p:sldId id="1677" r:id="rId2"/>
    <p:sldId id="1733" r:id="rId3"/>
    <p:sldId id="1763" r:id="rId4"/>
    <p:sldId id="1734" r:id="rId5"/>
    <p:sldId id="1764" r:id="rId6"/>
    <p:sldId id="1735" r:id="rId7"/>
    <p:sldId id="1736" r:id="rId8"/>
    <p:sldId id="1732" r:id="rId9"/>
    <p:sldId id="1737" r:id="rId10"/>
    <p:sldId id="1738" r:id="rId11"/>
    <p:sldId id="1739" r:id="rId12"/>
    <p:sldId id="1740" r:id="rId13"/>
    <p:sldId id="1741" r:id="rId14"/>
    <p:sldId id="1771" r:id="rId15"/>
    <p:sldId id="1745" r:id="rId16"/>
    <p:sldId id="1744" r:id="rId17"/>
    <p:sldId id="1746" r:id="rId18"/>
    <p:sldId id="1747" r:id="rId19"/>
    <p:sldId id="1748" r:id="rId20"/>
    <p:sldId id="1750" r:id="rId21"/>
    <p:sldId id="1757" r:id="rId22"/>
    <p:sldId id="1749" r:id="rId23"/>
    <p:sldId id="1742" r:id="rId24"/>
    <p:sldId id="1752" r:id="rId25"/>
    <p:sldId id="1753" r:id="rId26"/>
    <p:sldId id="1754" r:id="rId27"/>
    <p:sldId id="1773" r:id="rId28"/>
    <p:sldId id="1774" r:id="rId29"/>
    <p:sldId id="1758" r:id="rId30"/>
    <p:sldId id="1769" r:id="rId31"/>
    <p:sldId id="1759" r:id="rId32"/>
    <p:sldId id="1761" r:id="rId33"/>
    <p:sldId id="1772" r:id="rId34"/>
    <p:sldId id="1755" r:id="rId35"/>
    <p:sldId id="1768" r:id="rId36"/>
    <p:sldId id="1770" r:id="rId37"/>
    <p:sldId id="1756" r:id="rId38"/>
    <p:sldId id="1765" r:id="rId39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AFC"/>
    <a:srgbClr val="FF9900"/>
    <a:srgbClr val="CEE1F2"/>
    <a:srgbClr val="3399FF"/>
    <a:srgbClr val="FFA54B"/>
    <a:srgbClr val="0000FF"/>
    <a:srgbClr val="6600CC"/>
    <a:srgbClr val="FF9933"/>
    <a:srgbClr val="66CC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22" autoAdjust="0"/>
    <p:restoredTop sz="96616" autoAdjust="0"/>
  </p:normalViewPr>
  <p:slideViewPr>
    <p:cSldViewPr>
      <p:cViewPr varScale="1">
        <p:scale>
          <a:sx n="121" d="100"/>
          <a:sy n="121" d="100"/>
        </p:scale>
        <p:origin x="782" y="9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IL PARASKEVAS" userId="bd19f5fe-b0e7-4d94-89f7-fb1aef04ba53" providerId="ADAL" clId="{E08893FE-AA81-4BF4-A291-CA64DC9DFF37}"/>
    <pc:docChg chg="undo custSel addSld delSld modSld sldOrd modMainMaster">
      <pc:chgData name="MICHAIL PARASKEVAS" userId="bd19f5fe-b0e7-4d94-89f7-fb1aef04ba53" providerId="ADAL" clId="{E08893FE-AA81-4BF4-A291-CA64DC9DFF37}" dt="2026-06-25T13:30:22.026" v="930" actId="729"/>
      <pc:docMkLst>
        <pc:docMk/>
      </pc:docMkLst>
      <pc:sldChg chg="addSp delSp modSp mod modTransition delAnim">
        <pc:chgData name="MICHAIL PARASKEVAS" userId="bd19f5fe-b0e7-4d94-89f7-fb1aef04ba53" providerId="ADAL" clId="{E08893FE-AA81-4BF4-A291-CA64DC9DFF37}" dt="2026-06-25T13:24:53.516" v="911"/>
        <pc:sldMkLst>
          <pc:docMk/>
          <pc:sldMk cId="2035864611" sldId="1677"/>
        </pc:sldMkLst>
        <pc:spChg chg="mod">
          <ac:chgData name="MICHAIL PARASKEVAS" userId="bd19f5fe-b0e7-4d94-89f7-fb1aef04ba53" providerId="ADAL" clId="{E08893FE-AA81-4BF4-A291-CA64DC9DFF37}" dt="2026-06-25T10:57:42.097" v="423" actId="14100"/>
          <ac:spMkLst>
            <pc:docMk/>
            <pc:sldMk cId="2035864611" sldId="1677"/>
            <ac:spMk id="3" creationId="{360A0563-7CF7-D04D-B1B1-8A19AE878F33}"/>
          </ac:spMkLst>
        </pc:spChg>
        <pc:spChg chg="del">
          <ac:chgData name="MICHAIL PARASKEVAS" userId="bd19f5fe-b0e7-4d94-89f7-fb1aef04ba53" providerId="ADAL" clId="{E08893FE-AA81-4BF4-A291-CA64DC9DFF37}" dt="2026-06-25T10:14:39.009" v="16" actId="478"/>
          <ac:spMkLst>
            <pc:docMk/>
            <pc:sldMk cId="2035864611" sldId="1677"/>
            <ac:spMk id="9" creationId="{AA478217-4B41-05C2-F006-D9DCAE4F3B73}"/>
          </ac:spMkLst>
        </pc:spChg>
        <pc:spChg chg="mod">
          <ac:chgData name="MICHAIL PARASKEVAS" userId="bd19f5fe-b0e7-4d94-89f7-fb1aef04ba53" providerId="ADAL" clId="{E08893FE-AA81-4BF4-A291-CA64DC9DFF37}" dt="2026-06-25T10:16:18.909" v="52" actId="1037"/>
          <ac:spMkLst>
            <pc:docMk/>
            <pc:sldMk cId="2035864611" sldId="1677"/>
            <ac:spMk id="17" creationId="{DBBF66D1-2341-AE95-4EE1-3B8D3734CAD5}"/>
          </ac:spMkLst>
        </pc:spChg>
        <pc:spChg chg="del">
          <ac:chgData name="MICHAIL PARASKEVAS" userId="bd19f5fe-b0e7-4d94-89f7-fb1aef04ba53" providerId="ADAL" clId="{E08893FE-AA81-4BF4-A291-CA64DC9DFF37}" dt="2026-06-25T10:14:42.699" v="17" actId="478"/>
          <ac:spMkLst>
            <pc:docMk/>
            <pc:sldMk cId="2035864611" sldId="1677"/>
            <ac:spMk id="21" creationId="{F9268461-1C76-DDC8-A821-E342B0AFD255}"/>
          </ac:spMkLst>
        </pc:spChg>
        <pc:spChg chg="mod">
          <ac:chgData name="MICHAIL PARASKEVAS" userId="bd19f5fe-b0e7-4d94-89f7-fb1aef04ba53" providerId="ADAL" clId="{E08893FE-AA81-4BF4-A291-CA64DC9DFF37}" dt="2026-06-25T10:16:18.909" v="52" actId="1037"/>
          <ac:spMkLst>
            <pc:docMk/>
            <pc:sldMk cId="2035864611" sldId="1677"/>
            <ac:spMk id="26" creationId="{E4491CA1-BE6D-A6A9-31F9-AFB6703F3E3C}"/>
          </ac:spMkLst>
        </pc:spChg>
        <pc:grpChg chg="mod">
          <ac:chgData name="MICHAIL PARASKEVAS" userId="bd19f5fe-b0e7-4d94-89f7-fb1aef04ba53" providerId="ADAL" clId="{E08893FE-AA81-4BF4-A291-CA64DC9DFF37}" dt="2026-06-25T10:16:28.827" v="59" actId="1037"/>
          <ac:grpSpMkLst>
            <pc:docMk/>
            <pc:sldMk cId="2035864611" sldId="1677"/>
            <ac:grpSpMk id="15" creationId="{4EAFC02B-2D35-0659-E476-AA4210B9B6EF}"/>
          </ac:grpSpMkLst>
        </pc:grpChg>
        <pc:picChg chg="add mod">
          <ac:chgData name="MICHAIL PARASKEVAS" userId="bd19f5fe-b0e7-4d94-89f7-fb1aef04ba53" providerId="ADAL" clId="{E08893FE-AA81-4BF4-A291-CA64DC9DFF37}" dt="2026-06-25T10:15:19.320" v="32"/>
          <ac:picMkLst>
            <pc:docMk/>
            <pc:sldMk cId="2035864611" sldId="1677"/>
            <ac:picMk id="2" creationId="{01563C88-1F5B-E517-F410-2ACACF4B1F3E}"/>
          </ac:picMkLst>
        </pc:picChg>
        <pc:picChg chg="add mod ord">
          <ac:chgData name="MICHAIL PARASKEVAS" userId="bd19f5fe-b0e7-4d94-89f7-fb1aef04ba53" providerId="ADAL" clId="{E08893FE-AA81-4BF4-A291-CA64DC9DFF37}" dt="2026-06-25T10:15:43.914" v="36" actId="167"/>
          <ac:picMkLst>
            <pc:docMk/>
            <pc:sldMk cId="2035864611" sldId="1677"/>
            <ac:picMk id="4" creationId="{B58C8902-ADE3-9F4D-82CC-45F0EA0AE9B5}"/>
          </ac:picMkLst>
        </pc:picChg>
        <pc:picChg chg="add mod ord">
          <ac:chgData name="MICHAIL PARASKEVAS" userId="bd19f5fe-b0e7-4d94-89f7-fb1aef04ba53" providerId="ADAL" clId="{E08893FE-AA81-4BF4-A291-CA64DC9DFF37}" dt="2026-06-25T10:15:43.914" v="36" actId="167"/>
          <ac:picMkLst>
            <pc:docMk/>
            <pc:sldMk cId="2035864611" sldId="1677"/>
            <ac:picMk id="5" creationId="{8EF220A3-9BE6-7D4E-11A9-E74D8638C5A7}"/>
          </ac:picMkLst>
        </pc:picChg>
        <pc:picChg chg="add del">
          <ac:chgData name="MICHAIL PARASKEVAS" userId="bd19f5fe-b0e7-4d94-89f7-fb1aef04ba53" providerId="ADAL" clId="{E08893FE-AA81-4BF4-A291-CA64DC9DFF37}" dt="2026-06-25T10:15:40.139" v="34" actId="478"/>
          <ac:picMkLst>
            <pc:docMk/>
            <pc:sldMk cId="2035864611" sldId="1677"/>
            <ac:picMk id="25" creationId="{36D2AFD1-91AC-255F-8BC8-9DB62E3CA27F}"/>
          </ac:picMkLst>
        </pc:picChg>
        <pc:picChg chg="mod">
          <ac:chgData name="MICHAIL PARASKEVAS" userId="bd19f5fe-b0e7-4d94-89f7-fb1aef04ba53" providerId="ADAL" clId="{E08893FE-AA81-4BF4-A291-CA64DC9DFF37}" dt="2026-06-25T10:16:13.211" v="50" actId="1038"/>
          <ac:picMkLst>
            <pc:docMk/>
            <pc:sldMk cId="2035864611" sldId="1677"/>
            <ac:picMk id="33" creationId="{3247F75B-D9E0-9DEC-E398-1977ACD2380D}"/>
          </ac:picMkLst>
        </pc:picChg>
      </pc:sldChg>
      <pc:sldChg chg="modSp mod or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4191452314" sldId="1732"/>
        </pc:sldMkLst>
        <pc:spChg chg="mod">
          <ac:chgData name="MICHAIL PARASKEVAS" userId="bd19f5fe-b0e7-4d94-89f7-fb1aef04ba53" providerId="ADAL" clId="{E08893FE-AA81-4BF4-A291-CA64DC9DFF37}" dt="2026-06-25T12:14:32.188" v="829" actId="20577"/>
          <ac:spMkLst>
            <pc:docMk/>
            <pc:sldMk cId="4191452314" sldId="1732"/>
            <ac:spMk id="2" creationId="{C2DD2FCE-FEA8-6F3C-CC1E-B90B1AB98C29}"/>
          </ac:spMkLst>
        </pc:spChg>
        <pc:spChg chg="mod">
          <ac:chgData name="MICHAIL PARASKEVAS" userId="bd19f5fe-b0e7-4d94-89f7-fb1aef04ba53" providerId="ADAL" clId="{E08893FE-AA81-4BF4-A291-CA64DC9DFF37}" dt="2026-06-25T12:38:57.348" v="852" actId="20577"/>
          <ac:spMkLst>
            <pc:docMk/>
            <pc:sldMk cId="4191452314" sldId="1732"/>
            <ac:spMk id="3" creationId="{A6F8EC2C-3D68-1521-D596-8BBCA47F8666}"/>
          </ac:spMkLst>
        </pc:spChg>
      </pc:sldChg>
      <pc:sldChg chg="modSp mod modTransition modAnim">
        <pc:chgData name="MICHAIL PARASKEVAS" userId="bd19f5fe-b0e7-4d94-89f7-fb1aef04ba53" providerId="ADAL" clId="{E08893FE-AA81-4BF4-A291-CA64DC9DFF37}" dt="2026-06-25T13:24:53.516" v="911"/>
        <pc:sldMkLst>
          <pc:docMk/>
          <pc:sldMk cId="4105982116" sldId="1733"/>
        </pc:sldMkLst>
        <pc:spChg chg="mod">
          <ac:chgData name="MICHAIL PARASKEVAS" userId="bd19f5fe-b0e7-4d94-89f7-fb1aef04ba53" providerId="ADAL" clId="{E08893FE-AA81-4BF4-A291-CA64DC9DFF37}" dt="2026-06-25T11:52:29.315" v="782" actId="27636"/>
          <ac:spMkLst>
            <pc:docMk/>
            <pc:sldMk cId="4105982116" sldId="1733"/>
            <ac:spMk id="3" creationId="{06103863-2640-E6B1-7735-3021D0F88255}"/>
          </ac:spMkLst>
        </pc:spChg>
      </pc:sldChg>
      <pc:sldChg chg="addSp modSp mod modTransition modAnim">
        <pc:chgData name="MICHAIL PARASKEVAS" userId="bd19f5fe-b0e7-4d94-89f7-fb1aef04ba53" providerId="ADAL" clId="{E08893FE-AA81-4BF4-A291-CA64DC9DFF37}" dt="2026-06-25T13:25:27.588" v="915"/>
        <pc:sldMkLst>
          <pc:docMk/>
          <pc:sldMk cId="162596703" sldId="1734"/>
        </pc:sldMkLst>
        <pc:spChg chg="mod">
          <ac:chgData name="MICHAIL PARASKEVAS" userId="bd19f5fe-b0e7-4d94-89f7-fb1aef04ba53" providerId="ADAL" clId="{E08893FE-AA81-4BF4-A291-CA64DC9DFF37}" dt="2026-06-25T10:18:30.942" v="68"/>
          <ac:spMkLst>
            <pc:docMk/>
            <pc:sldMk cId="162596703" sldId="1734"/>
            <ac:spMk id="2" creationId="{40424F58-8092-3621-0A0D-94DF2FB16FFC}"/>
          </ac:spMkLst>
        </pc:spChg>
        <pc:spChg chg="mod">
          <ac:chgData name="MICHAIL PARASKEVAS" userId="bd19f5fe-b0e7-4d94-89f7-fb1aef04ba53" providerId="ADAL" clId="{E08893FE-AA81-4BF4-A291-CA64DC9DFF37}" dt="2026-06-25T12:05:27.564" v="787" actId="20577"/>
          <ac:spMkLst>
            <pc:docMk/>
            <pc:sldMk cId="162596703" sldId="1734"/>
            <ac:spMk id="3" creationId="{F16FF7BC-17D6-430C-20FF-99CD1204AC45}"/>
          </ac:spMkLst>
        </pc:spChg>
        <pc:picChg chg="add mod">
          <ac:chgData name="MICHAIL PARASKEVAS" userId="bd19f5fe-b0e7-4d94-89f7-fb1aef04ba53" providerId="ADAL" clId="{E08893FE-AA81-4BF4-A291-CA64DC9DFF37}" dt="2026-06-25T11:14:48.935" v="436" actId="1076"/>
          <ac:picMkLst>
            <pc:docMk/>
            <pc:sldMk cId="162596703" sldId="1734"/>
            <ac:picMk id="1026" creationId="{983D89E6-B50B-5E1C-50BA-0749B3B03AC6}"/>
          </ac:picMkLst>
        </pc:picChg>
      </pc:sldChg>
      <pc:sldChg chg="modSp mod modTransition modAnim">
        <pc:chgData name="MICHAIL PARASKEVAS" userId="bd19f5fe-b0e7-4d94-89f7-fb1aef04ba53" providerId="ADAL" clId="{E08893FE-AA81-4BF4-A291-CA64DC9DFF37}" dt="2026-06-25T13:26:33.498" v="929"/>
        <pc:sldMkLst>
          <pc:docMk/>
          <pc:sldMk cId="4166271772" sldId="1735"/>
        </pc:sldMkLst>
        <pc:spChg chg="mod">
          <ac:chgData name="MICHAIL PARASKEVAS" userId="bd19f5fe-b0e7-4d94-89f7-fb1aef04ba53" providerId="ADAL" clId="{E08893FE-AA81-4BF4-A291-CA64DC9DFF37}" dt="2026-06-25T12:38:53.164" v="849" actId="5793"/>
          <ac:spMkLst>
            <pc:docMk/>
            <pc:sldMk cId="4166271772" sldId="1735"/>
            <ac:spMk id="3" creationId="{8BD81B0E-EBB6-6A9C-06C5-D486DE451CDB}"/>
          </ac:spMkLst>
        </pc:spChg>
      </pc:sldChg>
      <pc:sldChg chg="mod modTransition modShow">
        <pc:chgData name="MICHAIL PARASKEVAS" userId="bd19f5fe-b0e7-4d94-89f7-fb1aef04ba53" providerId="ADAL" clId="{E08893FE-AA81-4BF4-A291-CA64DC9DFF37}" dt="2026-06-25T13:24:53.516" v="911"/>
        <pc:sldMkLst>
          <pc:docMk/>
          <pc:sldMk cId="694730874" sldId="1736"/>
        </pc:sldMkLst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3216014695" sldId="1737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3216014695" sldId="1737"/>
            <ac:spMk id="2" creationId="{2CBAD75B-02E3-3C89-7EE7-72A830620D6B}"/>
          </ac:spMkLst>
        </pc:spChg>
        <pc:spChg chg="mod">
          <ac:chgData name="MICHAIL PARASKEVAS" userId="bd19f5fe-b0e7-4d94-89f7-fb1aef04ba53" providerId="ADAL" clId="{E08893FE-AA81-4BF4-A291-CA64DC9DFF37}" dt="2026-06-25T12:49:31.179" v="853" actId="6549"/>
          <ac:spMkLst>
            <pc:docMk/>
            <pc:sldMk cId="3216014695" sldId="1737"/>
            <ac:spMk id="3" creationId="{1720AEB6-F3C7-0B50-390D-3D849B7D4FB9}"/>
          </ac:spMkLst>
        </pc:s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658047006" sldId="1738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658047006" sldId="1738"/>
            <ac:spMk id="2" creationId="{AD567A33-7A26-17CF-72CA-5C5EDC6A55D5}"/>
          </ac:spMkLst>
        </pc:spChg>
        <pc:spChg chg="mod">
          <ac:chgData name="MICHAIL PARASKEVAS" userId="bd19f5fe-b0e7-4d94-89f7-fb1aef04ba53" providerId="ADAL" clId="{E08893FE-AA81-4BF4-A291-CA64DC9DFF37}" dt="2026-06-25T10:19:06.867" v="70" actId="207"/>
          <ac:spMkLst>
            <pc:docMk/>
            <pc:sldMk cId="658047006" sldId="1738"/>
            <ac:spMk id="3" creationId="{DA8AD270-5ADB-CC55-236F-B885011FFCCC}"/>
          </ac:spMkLst>
        </pc:s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2757548532" sldId="1739"/>
        </pc:sldMkLst>
        <pc:spChg chg="mod">
          <ac:chgData name="MICHAIL PARASKEVAS" userId="bd19f5fe-b0e7-4d94-89f7-fb1aef04ba53" providerId="ADAL" clId="{E08893FE-AA81-4BF4-A291-CA64DC9DFF37}" dt="2026-06-25T13:01:47.887" v="859" actId="27636"/>
          <ac:spMkLst>
            <pc:docMk/>
            <pc:sldMk cId="2757548532" sldId="1739"/>
            <ac:spMk id="3" creationId="{00B9785D-D100-B5A4-3E13-2506047356DF}"/>
          </ac:spMkLst>
        </pc:s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2909102691" sldId="1740"/>
        </pc:sldMkLst>
        <pc:spChg chg="mod">
          <ac:chgData name="MICHAIL PARASKEVAS" userId="bd19f5fe-b0e7-4d94-89f7-fb1aef04ba53" providerId="ADAL" clId="{E08893FE-AA81-4BF4-A291-CA64DC9DFF37}" dt="2026-06-25T10:20:12.858" v="83"/>
          <ac:spMkLst>
            <pc:docMk/>
            <pc:sldMk cId="2909102691" sldId="1740"/>
            <ac:spMk id="3" creationId="{25918F88-9EE4-57D5-EB78-C52F2E275AA6}"/>
          </ac:spMkLst>
        </pc:spChg>
        <pc:grpChg chg="mod">
          <ac:chgData name="MICHAIL PARASKEVAS" userId="bd19f5fe-b0e7-4d94-89f7-fb1aef04ba53" providerId="ADAL" clId="{E08893FE-AA81-4BF4-A291-CA64DC9DFF37}" dt="2026-06-25T11:15:49.634" v="441" actId="14100"/>
          <ac:grpSpMkLst>
            <pc:docMk/>
            <pc:sldMk cId="2909102691" sldId="1740"/>
            <ac:grpSpMk id="16" creationId="{C96466B3-D44E-A971-0BFE-B90DAA7C7277}"/>
          </ac:grpSpMkLst>
        </pc:gr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1746844177" sldId="1741"/>
        </pc:sldMkLst>
        <pc:spChg chg="mod">
          <ac:chgData name="MICHAIL PARASKEVAS" userId="bd19f5fe-b0e7-4d94-89f7-fb1aef04ba53" providerId="ADAL" clId="{E08893FE-AA81-4BF4-A291-CA64DC9DFF37}" dt="2026-06-25T11:16:03.287" v="442" actId="14100"/>
          <ac:spMkLst>
            <pc:docMk/>
            <pc:sldMk cId="1746844177" sldId="1741"/>
            <ac:spMk id="2" creationId="{310FD01B-781D-4731-3499-B30D9C2FC28E}"/>
          </ac:spMkLst>
        </pc:spChg>
        <pc:spChg chg="mod">
          <ac:chgData name="MICHAIL PARASKEVAS" userId="bd19f5fe-b0e7-4d94-89f7-fb1aef04ba53" providerId="ADAL" clId="{E08893FE-AA81-4BF4-A291-CA64DC9DFF37}" dt="2026-06-25T10:20:56.763" v="91" actId="12"/>
          <ac:spMkLst>
            <pc:docMk/>
            <pc:sldMk cId="1746844177" sldId="1741"/>
            <ac:spMk id="5" creationId="{A2250610-924C-3F2A-2506-22EBF09BEF65}"/>
          </ac:spMkLst>
        </pc:spChg>
        <pc:spChg chg="mod">
          <ac:chgData name="MICHAIL PARASKEVAS" userId="bd19f5fe-b0e7-4d94-89f7-fb1aef04ba53" providerId="ADAL" clId="{E08893FE-AA81-4BF4-A291-CA64DC9DFF37}" dt="2026-06-25T13:04:29.893" v="866" actId="1036"/>
          <ac:spMkLst>
            <pc:docMk/>
            <pc:sldMk cId="1746844177" sldId="1741"/>
            <ac:spMk id="11" creationId="{2EDF7D2D-8482-214E-6F9D-ABEB5BFC9388}"/>
          </ac:spMkLst>
        </pc:spChg>
        <pc:graphicFrameChg chg="mod">
          <ac:chgData name="MICHAIL PARASKEVAS" userId="bd19f5fe-b0e7-4d94-89f7-fb1aef04ba53" providerId="ADAL" clId="{E08893FE-AA81-4BF4-A291-CA64DC9DFF37}" dt="2026-06-25T13:04:36.171" v="867" actId="14100"/>
          <ac:graphicFrameMkLst>
            <pc:docMk/>
            <pc:sldMk cId="1746844177" sldId="1741"/>
            <ac:graphicFrameMk id="4" creationId="{20974333-01D7-8DE3-B713-36D33792A833}"/>
          </ac:graphicFrameMkLst>
        </pc:graphicFrame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3173097439" sldId="1742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3173097439" sldId="1742"/>
            <ac:spMk id="2" creationId="{CF1186C5-2D49-6752-D0FB-2E2FA5ECA533}"/>
          </ac:spMkLst>
        </pc:spChg>
        <pc:spChg chg="mod">
          <ac:chgData name="MICHAIL PARASKEVAS" userId="bd19f5fe-b0e7-4d94-89f7-fb1aef04ba53" providerId="ADAL" clId="{E08893FE-AA81-4BF4-A291-CA64DC9DFF37}" dt="2026-06-25T10:26:43.919" v="146" actId="20577"/>
          <ac:spMkLst>
            <pc:docMk/>
            <pc:sldMk cId="3173097439" sldId="1742"/>
            <ac:spMk id="6" creationId="{5D646210-36EC-4655-8522-CAA8E04EE32A}"/>
          </ac:spMkLst>
        </pc:spChg>
      </pc:sldChg>
      <pc:sldChg chg="modSp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1174708427" sldId="1744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1174708427" sldId="1744"/>
            <ac:spMk id="2" creationId="{8A205CAD-EB2A-1D9B-72BB-E5CE94A9C978}"/>
          </ac:spMkLst>
        </pc:s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450293535" sldId="1745"/>
        </pc:sldMkLst>
        <pc:spChg chg="mod">
          <ac:chgData name="MICHAIL PARASKEVAS" userId="bd19f5fe-b0e7-4d94-89f7-fb1aef04ba53" providerId="ADAL" clId="{E08893FE-AA81-4BF4-A291-CA64DC9DFF37}" dt="2026-06-25T10:22:00.017" v="102" actId="113"/>
          <ac:spMkLst>
            <pc:docMk/>
            <pc:sldMk cId="450293535" sldId="1745"/>
            <ac:spMk id="3" creationId="{2B95EB67-625C-B99C-F91E-A5AAF17E3706}"/>
          </ac:spMkLst>
        </pc:s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2924100202" sldId="1746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2924100202" sldId="1746"/>
            <ac:spMk id="2" creationId="{998F5E28-FAC8-DCF7-002F-37C6E29B33EB}"/>
          </ac:spMkLst>
        </pc:spChg>
        <pc:spChg chg="mod">
          <ac:chgData name="MICHAIL PARASKEVAS" userId="bd19f5fe-b0e7-4d94-89f7-fb1aef04ba53" providerId="ADAL" clId="{E08893FE-AA81-4BF4-A291-CA64DC9DFF37}" dt="2026-06-25T10:22:36.728" v="106" actId="27636"/>
          <ac:spMkLst>
            <pc:docMk/>
            <pc:sldMk cId="2924100202" sldId="1746"/>
            <ac:spMk id="10" creationId="{178AB039-EC6D-5389-07DE-B9450453AF01}"/>
          </ac:spMkLst>
        </pc:s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3900185585" sldId="1747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3900185585" sldId="1747"/>
            <ac:spMk id="2" creationId="{906BDA1E-BB3C-0F54-4212-0500457104DE}"/>
          </ac:spMkLst>
        </pc:spChg>
        <pc:spChg chg="mod">
          <ac:chgData name="MICHAIL PARASKEVAS" userId="bd19f5fe-b0e7-4d94-89f7-fb1aef04ba53" providerId="ADAL" clId="{E08893FE-AA81-4BF4-A291-CA64DC9DFF37}" dt="2026-06-25T10:23:01.307" v="108" actId="207"/>
          <ac:spMkLst>
            <pc:docMk/>
            <pc:sldMk cId="3900185585" sldId="1747"/>
            <ac:spMk id="13" creationId="{B20B8F44-9D74-A5C9-FFB2-42E064B8B006}"/>
          </ac:spMkLst>
        </pc:spChg>
        <pc:picChg chg="mod">
          <ac:chgData name="MICHAIL PARASKEVAS" userId="bd19f5fe-b0e7-4d94-89f7-fb1aef04ba53" providerId="ADAL" clId="{E08893FE-AA81-4BF4-A291-CA64DC9DFF37}" dt="2026-06-25T10:23:04.146" v="111" actId="1037"/>
          <ac:picMkLst>
            <pc:docMk/>
            <pc:sldMk cId="3900185585" sldId="1747"/>
            <ac:picMk id="5" creationId="{E33CFB23-1704-9F20-4E92-1837F1B84269}"/>
          </ac:picMkLst>
        </pc:pic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994350630" sldId="1748"/>
        </pc:sldMkLst>
        <pc:spChg chg="mod">
          <ac:chgData name="MICHAIL PARASKEVAS" userId="bd19f5fe-b0e7-4d94-89f7-fb1aef04ba53" providerId="ADAL" clId="{E08893FE-AA81-4BF4-A291-CA64DC9DFF37}" dt="2026-06-25T11:16:52.641" v="448" actId="14100"/>
          <ac:spMkLst>
            <pc:docMk/>
            <pc:sldMk cId="994350630" sldId="1748"/>
            <ac:spMk id="2" creationId="{E666C7CC-D4ED-8421-E1DB-E42C3CA95298}"/>
          </ac:spMkLst>
        </pc:spChg>
        <pc:spChg chg="mod">
          <ac:chgData name="MICHAIL PARASKEVAS" userId="bd19f5fe-b0e7-4d94-89f7-fb1aef04ba53" providerId="ADAL" clId="{E08893FE-AA81-4BF4-A291-CA64DC9DFF37}" dt="2026-06-25T11:16:52.641" v="448" actId="14100"/>
          <ac:spMkLst>
            <pc:docMk/>
            <pc:sldMk cId="994350630" sldId="1748"/>
            <ac:spMk id="10" creationId="{80D8E442-D234-F16C-35AF-7833003FEB7A}"/>
          </ac:spMkLst>
        </pc:spChg>
        <pc:grpChg chg="mod">
          <ac:chgData name="MICHAIL PARASKEVAS" userId="bd19f5fe-b0e7-4d94-89f7-fb1aef04ba53" providerId="ADAL" clId="{E08893FE-AA81-4BF4-A291-CA64DC9DFF37}" dt="2026-06-25T11:16:56.228" v="449" actId="1076"/>
          <ac:grpSpMkLst>
            <pc:docMk/>
            <pc:sldMk cId="994350630" sldId="1748"/>
            <ac:grpSpMk id="12" creationId="{E3B265A5-8588-E853-1D1E-0A034242FB7A}"/>
          </ac:grpSpMkLst>
        </pc:gr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1874328102" sldId="1749"/>
        </pc:sldMkLst>
        <pc:spChg chg="mod">
          <ac:chgData name="MICHAIL PARASKEVAS" userId="bd19f5fe-b0e7-4d94-89f7-fb1aef04ba53" providerId="ADAL" clId="{E08893FE-AA81-4BF4-A291-CA64DC9DFF37}" dt="2026-06-25T10:26:13.311" v="142" actId="20577"/>
          <ac:spMkLst>
            <pc:docMk/>
            <pc:sldMk cId="1874328102" sldId="1749"/>
            <ac:spMk id="11" creationId="{1F37C2E3-73C3-191E-4439-50A947B069E2}"/>
          </ac:spMkLst>
        </pc:spChg>
      </pc:sldChg>
      <pc:sldChg chg="modSp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1372592223" sldId="1750"/>
        </pc:sldMkLst>
        <pc:grpChg chg="mod">
          <ac:chgData name="MICHAIL PARASKEVAS" userId="bd19f5fe-b0e7-4d94-89f7-fb1aef04ba53" providerId="ADAL" clId="{E08893FE-AA81-4BF4-A291-CA64DC9DFF37}" dt="2026-06-25T10:24:01.487" v="120"/>
          <ac:grpSpMkLst>
            <pc:docMk/>
            <pc:sldMk cId="1372592223" sldId="1750"/>
            <ac:grpSpMk id="10" creationId="{E66F6A85-CBC5-D752-CEEC-3B4BF86EB718}"/>
          </ac:grpSpMkLst>
        </pc:gr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3509742514" sldId="1752"/>
        </pc:sldMkLst>
        <pc:spChg chg="mod">
          <ac:chgData name="MICHAIL PARASKEVAS" userId="bd19f5fe-b0e7-4d94-89f7-fb1aef04ba53" providerId="ADAL" clId="{E08893FE-AA81-4BF4-A291-CA64DC9DFF37}" dt="2026-06-25T10:27:10.128" v="150" actId="6549"/>
          <ac:spMkLst>
            <pc:docMk/>
            <pc:sldMk cId="3509742514" sldId="1752"/>
            <ac:spMk id="7" creationId="{EB3029AC-D8DE-0762-E688-260CE7E29F6F}"/>
          </ac:spMkLst>
        </pc:s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1210282192" sldId="1753"/>
        </pc:sldMkLst>
        <pc:spChg chg="mod">
          <ac:chgData name="MICHAIL PARASKEVAS" userId="bd19f5fe-b0e7-4d94-89f7-fb1aef04ba53" providerId="ADAL" clId="{E08893FE-AA81-4BF4-A291-CA64DC9DFF37}" dt="2026-06-25T10:28:14.917" v="162" actId="14100"/>
          <ac:spMkLst>
            <pc:docMk/>
            <pc:sldMk cId="1210282192" sldId="1753"/>
            <ac:spMk id="2" creationId="{6EDEB466-E250-5246-CD8F-0943D0150ABA}"/>
          </ac:spMkLst>
        </pc:spChg>
        <pc:spChg chg="mod">
          <ac:chgData name="MICHAIL PARASKEVAS" userId="bd19f5fe-b0e7-4d94-89f7-fb1aef04ba53" providerId="ADAL" clId="{E08893FE-AA81-4BF4-A291-CA64DC9DFF37}" dt="2026-06-25T10:28:14.939" v="163" actId="27636"/>
          <ac:spMkLst>
            <pc:docMk/>
            <pc:sldMk cId="1210282192" sldId="1753"/>
            <ac:spMk id="7" creationId="{8545FA25-255E-743B-255A-A04EFF581C49}"/>
          </ac:spMkLst>
        </pc:spChg>
        <pc:grpChg chg="mod">
          <ac:chgData name="MICHAIL PARASKEVAS" userId="bd19f5fe-b0e7-4d94-89f7-fb1aef04ba53" providerId="ADAL" clId="{E08893FE-AA81-4BF4-A291-CA64DC9DFF37}" dt="2026-06-25T10:28:11.012" v="161" actId="1076"/>
          <ac:grpSpMkLst>
            <pc:docMk/>
            <pc:sldMk cId="1210282192" sldId="1753"/>
            <ac:grpSpMk id="9" creationId="{0E119540-A71B-2D2A-618F-078F51BD0E97}"/>
          </ac:grpSpMkLst>
        </pc:gr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3872507128" sldId="1754"/>
        </pc:sldMkLst>
        <pc:spChg chg="mod">
          <ac:chgData name="MICHAIL PARASKEVAS" userId="bd19f5fe-b0e7-4d94-89f7-fb1aef04ba53" providerId="ADAL" clId="{E08893FE-AA81-4BF4-A291-CA64DC9DFF37}" dt="2026-06-25T10:28:28.684" v="164" actId="14100"/>
          <ac:spMkLst>
            <pc:docMk/>
            <pc:sldMk cId="3872507128" sldId="1754"/>
            <ac:spMk id="2" creationId="{7A569723-EC9C-9E90-7EF3-7A4713BB90E9}"/>
          </ac:spMkLst>
        </pc:spChg>
        <pc:spChg chg="mod">
          <ac:chgData name="MICHAIL PARASKEVAS" userId="bd19f5fe-b0e7-4d94-89f7-fb1aef04ba53" providerId="ADAL" clId="{E08893FE-AA81-4BF4-A291-CA64DC9DFF37}" dt="2026-06-25T10:28:47.997" v="167" actId="1076"/>
          <ac:spMkLst>
            <pc:docMk/>
            <pc:sldMk cId="3872507128" sldId="1754"/>
            <ac:spMk id="7" creationId="{88628D52-F1FB-D8BC-2439-DB6105543EAE}"/>
          </ac:spMkLst>
        </pc:spChg>
      </pc:sldChg>
      <pc:sldChg chg="modSp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2289547015" sldId="1755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2289547015" sldId="1755"/>
            <ac:spMk id="2" creationId="{5A377F86-58AB-B7CD-E6C7-6A55A6BD57A1}"/>
          </ac:spMkLst>
        </pc:s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4172418216" sldId="1756"/>
        </pc:sldMkLst>
        <pc:spChg chg="mod">
          <ac:chgData name="MICHAIL PARASKEVAS" userId="bd19f5fe-b0e7-4d94-89f7-fb1aef04ba53" providerId="ADAL" clId="{E08893FE-AA81-4BF4-A291-CA64DC9DFF37}" dt="2026-06-25T13:10:52.550" v="881" actId="20577"/>
          <ac:spMkLst>
            <pc:docMk/>
            <pc:sldMk cId="4172418216" sldId="1756"/>
            <ac:spMk id="5" creationId="{18ED71EB-941C-04E8-55DC-97E4A3A49428}"/>
          </ac:spMkLst>
        </pc:spChg>
        <pc:spChg chg="mod">
          <ac:chgData name="MICHAIL PARASKEVAS" userId="bd19f5fe-b0e7-4d94-89f7-fb1aef04ba53" providerId="ADAL" clId="{E08893FE-AA81-4BF4-A291-CA64DC9DFF37}" dt="2026-06-25T13:10:56.344" v="882" actId="14100"/>
          <ac:spMkLst>
            <pc:docMk/>
            <pc:sldMk cId="4172418216" sldId="1756"/>
            <ac:spMk id="12" creationId="{AE0D307A-CA17-E700-3AC6-255033DE17A5}"/>
          </ac:spMkLst>
        </pc:spChg>
      </pc:sldChg>
      <pc:sldChg chg="addSp delSp 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4150212098" sldId="1757"/>
        </pc:sldMkLst>
        <pc:spChg chg="del">
          <ac:chgData name="MICHAIL PARASKEVAS" userId="bd19f5fe-b0e7-4d94-89f7-fb1aef04ba53" providerId="ADAL" clId="{E08893FE-AA81-4BF4-A291-CA64DC9DFF37}" dt="2026-06-25T10:24:19.712" v="121" actId="478"/>
          <ac:spMkLst>
            <pc:docMk/>
            <pc:sldMk cId="4150212098" sldId="1757"/>
            <ac:spMk id="2" creationId="{03CCCFB8-97C4-1682-87CF-C02712757ACB}"/>
          </ac:spMkLst>
        </pc:spChg>
        <pc:spChg chg="add del mod">
          <ac:chgData name="MICHAIL PARASKEVAS" userId="bd19f5fe-b0e7-4d94-89f7-fb1aef04ba53" providerId="ADAL" clId="{E08893FE-AA81-4BF4-A291-CA64DC9DFF37}" dt="2026-06-25T10:24:22.813" v="122" actId="478"/>
          <ac:spMkLst>
            <pc:docMk/>
            <pc:sldMk cId="4150212098" sldId="1757"/>
            <ac:spMk id="4" creationId="{6746763D-4F91-2C4B-D4E6-644AD20DB649}"/>
          </ac:spMkLst>
        </pc:spChg>
        <pc:spChg chg="add mod">
          <ac:chgData name="MICHAIL PARASKEVAS" userId="bd19f5fe-b0e7-4d94-89f7-fb1aef04ba53" providerId="ADAL" clId="{E08893FE-AA81-4BF4-A291-CA64DC9DFF37}" dt="2026-06-25T10:24:48.655" v="131" actId="122"/>
          <ac:spMkLst>
            <pc:docMk/>
            <pc:sldMk cId="4150212098" sldId="1757"/>
            <ac:spMk id="6" creationId="{03CCCFB8-97C4-1682-87CF-C02712757ACB}"/>
          </ac:spMkLst>
        </pc:spChg>
        <pc:graphicFrameChg chg="mod">
          <ac:chgData name="MICHAIL PARASKEVAS" userId="bd19f5fe-b0e7-4d94-89f7-fb1aef04ba53" providerId="ADAL" clId="{E08893FE-AA81-4BF4-A291-CA64DC9DFF37}" dt="2026-06-25T11:00:18.568" v="432" actId="1036"/>
          <ac:graphicFrameMkLst>
            <pc:docMk/>
            <pc:sldMk cId="4150212098" sldId="1757"/>
            <ac:graphicFrameMk id="8" creationId="{B7C05B8B-84F4-659E-7340-3FE0DCA3C550}"/>
          </ac:graphicFrameMkLst>
        </pc:graphicFrameChg>
        <pc:picChg chg="add mod">
          <ac:chgData name="MICHAIL PARASKEVAS" userId="bd19f5fe-b0e7-4d94-89f7-fb1aef04ba53" providerId="ADAL" clId="{E08893FE-AA81-4BF4-A291-CA64DC9DFF37}" dt="2026-06-25T10:24:38.171" v="127" actId="1076"/>
          <ac:picMkLst>
            <pc:docMk/>
            <pc:sldMk cId="4150212098" sldId="1757"/>
            <ac:picMk id="5" creationId="{0D2474EC-DA10-C552-14CC-0094AE7942CB}"/>
          </ac:picMkLst>
        </pc:picChg>
      </pc:sldChg>
      <pc:sldChg chg="modSp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798031904" sldId="1758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798031904" sldId="1758"/>
            <ac:spMk id="2" creationId="{F346F238-1A90-63CC-A508-F9266AEA5175}"/>
          </ac:spMkLst>
        </pc:spChg>
      </pc:sldChg>
      <pc:sldChg chg="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1344518108" sldId="1759"/>
        </pc:sldMkLst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3354556129" sldId="1761"/>
        </pc:sldMkLst>
        <pc:spChg chg="mod">
          <ac:chgData name="MICHAIL PARASKEVAS" userId="bd19f5fe-b0e7-4d94-89f7-fb1aef04ba53" providerId="ADAL" clId="{E08893FE-AA81-4BF4-A291-CA64DC9DFF37}" dt="2026-06-25T10:31:25.920" v="184" actId="1037"/>
          <ac:spMkLst>
            <pc:docMk/>
            <pc:sldMk cId="3354556129" sldId="1761"/>
            <ac:spMk id="2" creationId="{BE1A9ADF-13FA-0AD9-F284-6C7777EE70C9}"/>
          </ac:spMkLst>
        </pc:spChg>
        <pc:spChg chg="mod">
          <ac:chgData name="MICHAIL PARASKEVAS" userId="bd19f5fe-b0e7-4d94-89f7-fb1aef04ba53" providerId="ADAL" clId="{E08893FE-AA81-4BF4-A291-CA64DC9DFF37}" dt="2026-06-25T10:31:49.033" v="186" actId="14100"/>
          <ac:spMkLst>
            <pc:docMk/>
            <pc:sldMk cId="3354556129" sldId="1761"/>
            <ac:spMk id="6" creationId="{E6C63645-5808-0015-8CED-2DA97201FEB4}"/>
          </ac:spMkLst>
        </pc:spChg>
        <pc:grpChg chg="mod">
          <ac:chgData name="MICHAIL PARASKEVAS" userId="bd19f5fe-b0e7-4d94-89f7-fb1aef04ba53" providerId="ADAL" clId="{E08893FE-AA81-4BF4-A291-CA64DC9DFF37}" dt="2026-06-25T11:18:14.066" v="451" actId="196"/>
          <ac:grpSpMkLst>
            <pc:docMk/>
            <pc:sldMk cId="3354556129" sldId="1761"/>
            <ac:grpSpMk id="12" creationId="{65965C87-531D-DA21-DBA6-0CD3181B55AD}"/>
          </ac:grpSpMkLst>
        </pc:grpChg>
      </pc:sldChg>
      <pc:sldChg chg="addSp delSp modSp mod modTransition modAnim chgLayout">
        <pc:chgData name="MICHAIL PARASKEVAS" userId="bd19f5fe-b0e7-4d94-89f7-fb1aef04ba53" providerId="ADAL" clId="{E08893FE-AA81-4BF4-A291-CA64DC9DFF37}" dt="2026-06-25T13:24:53.516" v="911"/>
        <pc:sldMkLst>
          <pc:docMk/>
          <pc:sldMk cId="2805613059" sldId="1763"/>
        </pc:sldMkLst>
        <pc:spChg chg="mod ord">
          <ac:chgData name="MICHAIL PARASKEVAS" userId="bd19f5fe-b0e7-4d94-89f7-fb1aef04ba53" providerId="ADAL" clId="{E08893FE-AA81-4BF4-A291-CA64DC9DFF37}" dt="2026-06-25T10:08:48.512" v="4" actId="6264"/>
          <ac:spMkLst>
            <pc:docMk/>
            <pc:sldMk cId="2805613059" sldId="1763"/>
            <ac:spMk id="2" creationId="{F40C1A5D-83D6-F132-63D9-1EB985C1A7FF}"/>
          </ac:spMkLst>
        </pc:spChg>
        <pc:spChg chg="add del">
          <ac:chgData name="MICHAIL PARASKEVAS" userId="bd19f5fe-b0e7-4d94-89f7-fb1aef04ba53" providerId="ADAL" clId="{E08893FE-AA81-4BF4-A291-CA64DC9DFF37}" dt="2026-06-25T10:08:45.879" v="3" actId="21"/>
          <ac:spMkLst>
            <pc:docMk/>
            <pc:sldMk cId="2805613059" sldId="1763"/>
            <ac:spMk id="3" creationId="{E237B5B9-458C-EE39-4F55-9EE3E89C4C41}"/>
          </ac:spMkLst>
        </pc:spChg>
        <pc:spChg chg="add del">
          <ac:chgData name="MICHAIL PARASKEVAS" userId="bd19f5fe-b0e7-4d94-89f7-fb1aef04ba53" providerId="ADAL" clId="{E08893FE-AA81-4BF4-A291-CA64DC9DFF37}" dt="2026-06-25T10:08:45.879" v="3" actId="21"/>
          <ac:spMkLst>
            <pc:docMk/>
            <pc:sldMk cId="2805613059" sldId="1763"/>
            <ac:spMk id="4" creationId="{F498890C-2756-DE45-6FE7-DA99F884A897}"/>
          </ac:spMkLst>
        </pc:spChg>
        <pc:spChg chg="del">
          <ac:chgData name="MICHAIL PARASKEVAS" userId="bd19f5fe-b0e7-4d94-89f7-fb1aef04ba53" providerId="ADAL" clId="{E08893FE-AA81-4BF4-A291-CA64DC9DFF37}" dt="2026-06-25T10:08:45.879" v="3" actId="21"/>
          <ac:spMkLst>
            <pc:docMk/>
            <pc:sldMk cId="2805613059" sldId="1763"/>
            <ac:spMk id="6" creationId="{B25D345E-F065-1321-93FD-702EED89D6CB}"/>
          </ac:spMkLst>
        </pc:spChg>
        <pc:spChg chg="add del mod">
          <ac:chgData name="MICHAIL PARASKEVAS" userId="bd19f5fe-b0e7-4d94-89f7-fb1aef04ba53" providerId="ADAL" clId="{E08893FE-AA81-4BF4-A291-CA64DC9DFF37}" dt="2026-06-25T10:08:41.987" v="2" actId="21"/>
          <ac:spMkLst>
            <pc:docMk/>
            <pc:sldMk cId="2805613059" sldId="1763"/>
            <ac:spMk id="7" creationId="{FD9C7221-CCD3-61EB-B1F7-720ECE2DEC2E}"/>
          </ac:spMkLst>
        </pc:spChg>
        <pc:spChg chg="add del mod">
          <ac:chgData name="MICHAIL PARASKEVAS" userId="bd19f5fe-b0e7-4d94-89f7-fb1aef04ba53" providerId="ADAL" clId="{E08893FE-AA81-4BF4-A291-CA64DC9DFF37}" dt="2026-06-25T10:08:41.987" v="2" actId="21"/>
          <ac:spMkLst>
            <pc:docMk/>
            <pc:sldMk cId="2805613059" sldId="1763"/>
            <ac:spMk id="10" creationId="{B500D242-3338-8F4D-F225-8EB634613C05}"/>
          </ac:spMkLst>
        </pc:spChg>
        <pc:spChg chg="add del mod">
          <ac:chgData name="MICHAIL PARASKEVAS" userId="bd19f5fe-b0e7-4d94-89f7-fb1aef04ba53" providerId="ADAL" clId="{E08893FE-AA81-4BF4-A291-CA64DC9DFF37}" dt="2026-06-25T10:08:48.512" v="4" actId="6264"/>
          <ac:spMkLst>
            <pc:docMk/>
            <pc:sldMk cId="2805613059" sldId="1763"/>
            <ac:spMk id="12" creationId="{23178BD4-8E0B-AE7D-4BB3-2A39CBEEC961}"/>
          </ac:spMkLst>
        </pc:spChg>
        <pc:spChg chg="add del mod">
          <ac:chgData name="MICHAIL PARASKEVAS" userId="bd19f5fe-b0e7-4d94-89f7-fb1aef04ba53" providerId="ADAL" clId="{E08893FE-AA81-4BF4-A291-CA64DC9DFF37}" dt="2026-06-25T10:08:48.512" v="4" actId="6264"/>
          <ac:spMkLst>
            <pc:docMk/>
            <pc:sldMk cId="2805613059" sldId="1763"/>
            <ac:spMk id="14" creationId="{20374915-EF12-6736-334E-519B6F6D3FD7}"/>
          </ac:spMkLst>
        </pc:spChg>
        <pc:spChg chg="add del mod">
          <ac:chgData name="MICHAIL PARASKEVAS" userId="bd19f5fe-b0e7-4d94-89f7-fb1aef04ba53" providerId="ADAL" clId="{E08893FE-AA81-4BF4-A291-CA64DC9DFF37}" dt="2026-06-25T10:08:48.512" v="4" actId="6264"/>
          <ac:spMkLst>
            <pc:docMk/>
            <pc:sldMk cId="2805613059" sldId="1763"/>
            <ac:spMk id="16" creationId="{9463DDBB-9607-92B6-012F-72EFB9AA797B}"/>
          </ac:spMkLst>
        </pc:spChg>
        <pc:spChg chg="add del mod">
          <ac:chgData name="MICHAIL PARASKEVAS" userId="bd19f5fe-b0e7-4d94-89f7-fb1aef04ba53" providerId="ADAL" clId="{E08893FE-AA81-4BF4-A291-CA64DC9DFF37}" dt="2026-06-25T10:08:48.512" v="4" actId="6264"/>
          <ac:spMkLst>
            <pc:docMk/>
            <pc:sldMk cId="2805613059" sldId="1763"/>
            <ac:spMk id="17" creationId="{B3BFFDB0-2497-0A4E-F5C8-BB551F71BB13}"/>
          </ac:spMkLst>
        </pc:spChg>
        <pc:spChg chg="add del mod ord">
          <ac:chgData name="MICHAIL PARASKEVAS" userId="bd19f5fe-b0e7-4d94-89f7-fb1aef04ba53" providerId="ADAL" clId="{E08893FE-AA81-4BF4-A291-CA64DC9DFF37}" dt="2026-06-25T10:09:24.202" v="12" actId="478"/>
          <ac:spMkLst>
            <pc:docMk/>
            <pc:sldMk cId="2805613059" sldId="1763"/>
            <ac:spMk id="18" creationId="{DD5F57A4-8347-3D15-5A58-6E1986AD32AC}"/>
          </ac:spMkLst>
        </pc:spChg>
        <pc:spChg chg="add del mod ord">
          <ac:chgData name="MICHAIL PARASKEVAS" userId="bd19f5fe-b0e7-4d94-89f7-fb1aef04ba53" providerId="ADAL" clId="{E08893FE-AA81-4BF4-A291-CA64DC9DFF37}" dt="2026-06-25T10:09:15.912" v="9" actId="478"/>
          <ac:spMkLst>
            <pc:docMk/>
            <pc:sldMk cId="2805613059" sldId="1763"/>
            <ac:spMk id="19" creationId="{EAD941AE-2F7E-1BE3-2983-669A67F887DD}"/>
          </ac:spMkLst>
        </pc:spChg>
        <pc:spChg chg="add del mod ord">
          <ac:chgData name="MICHAIL PARASKEVAS" userId="bd19f5fe-b0e7-4d94-89f7-fb1aef04ba53" providerId="ADAL" clId="{E08893FE-AA81-4BF4-A291-CA64DC9DFF37}" dt="2026-06-25T10:09:04.203" v="7" actId="478"/>
          <ac:spMkLst>
            <pc:docMk/>
            <pc:sldMk cId="2805613059" sldId="1763"/>
            <ac:spMk id="20" creationId="{EDCDA5E8-3B3B-ECAE-E359-EC8E3971C3DC}"/>
          </ac:spMkLst>
        </pc:spChg>
        <pc:spChg chg="add del mod ord">
          <ac:chgData name="MICHAIL PARASKEVAS" userId="bd19f5fe-b0e7-4d94-89f7-fb1aef04ba53" providerId="ADAL" clId="{E08893FE-AA81-4BF4-A291-CA64DC9DFF37}" dt="2026-06-25T10:09:11.832" v="8" actId="478"/>
          <ac:spMkLst>
            <pc:docMk/>
            <pc:sldMk cId="2805613059" sldId="1763"/>
            <ac:spMk id="21" creationId="{52DA1776-F89B-30C6-861F-0F4585315438}"/>
          </ac:spMkLst>
        </pc:spChg>
        <pc:spChg chg="add mod">
          <ac:chgData name="MICHAIL PARASKEVAS" userId="bd19f5fe-b0e7-4d94-89f7-fb1aef04ba53" providerId="ADAL" clId="{E08893FE-AA81-4BF4-A291-CA64DC9DFF37}" dt="2026-06-25T10:09:26.102" v="13"/>
          <ac:spMkLst>
            <pc:docMk/>
            <pc:sldMk cId="2805613059" sldId="1763"/>
            <ac:spMk id="22" creationId="{E237B5B9-458C-EE39-4F55-9EE3E89C4C41}"/>
          </ac:spMkLst>
        </pc:spChg>
        <pc:spChg chg="add mod">
          <ac:chgData name="MICHAIL PARASKEVAS" userId="bd19f5fe-b0e7-4d94-89f7-fb1aef04ba53" providerId="ADAL" clId="{E08893FE-AA81-4BF4-A291-CA64DC9DFF37}" dt="2026-06-25T10:53:13.047" v="399" actId="20577"/>
          <ac:spMkLst>
            <pc:docMk/>
            <pc:sldMk cId="2805613059" sldId="1763"/>
            <ac:spMk id="23" creationId="{F498890C-2756-DE45-6FE7-DA99F884A897}"/>
          </ac:spMkLst>
        </pc:spChg>
        <pc:spChg chg="add mod">
          <ac:chgData name="MICHAIL PARASKEVAS" userId="bd19f5fe-b0e7-4d94-89f7-fb1aef04ba53" providerId="ADAL" clId="{E08893FE-AA81-4BF4-A291-CA64DC9DFF37}" dt="2026-06-25T10:55:11.402" v="421" actId="121"/>
          <ac:spMkLst>
            <pc:docMk/>
            <pc:sldMk cId="2805613059" sldId="1763"/>
            <ac:spMk id="24" creationId="{B25D345E-F065-1321-93FD-702EED89D6CB}"/>
          </ac:spMkLst>
        </pc:spChg>
        <pc:picChg chg="add del">
          <ac:chgData name="MICHAIL PARASKEVAS" userId="bd19f5fe-b0e7-4d94-89f7-fb1aef04ba53" providerId="ADAL" clId="{E08893FE-AA81-4BF4-A291-CA64DC9DFF37}" dt="2026-06-25T10:09:19.563" v="11" actId="478"/>
          <ac:picMkLst>
            <pc:docMk/>
            <pc:sldMk cId="2805613059" sldId="1763"/>
            <ac:picMk id="8" creationId="{385DFF67-4FB8-BC81-B43C-F914FC7810F0}"/>
          </ac:picMkLst>
        </pc:picChg>
      </pc:sldChg>
      <pc:sldChg chg="modSp mod modTransition modShow">
        <pc:chgData name="MICHAIL PARASKEVAS" userId="bd19f5fe-b0e7-4d94-89f7-fb1aef04ba53" providerId="ADAL" clId="{E08893FE-AA81-4BF4-A291-CA64DC9DFF37}" dt="2026-06-25T13:24:53.516" v="911"/>
        <pc:sldMkLst>
          <pc:docMk/>
          <pc:sldMk cId="441343934" sldId="1764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441343934" sldId="1764"/>
            <ac:spMk id="8" creationId="{D29D84B7-6E22-94AA-FB50-EFD48DC1419B}"/>
          </ac:spMkLst>
        </pc:spChg>
      </pc:sldChg>
      <pc:sldChg chg="addSp delSp modSp mod modTransition addAnim delAnim modAnim">
        <pc:chgData name="MICHAIL PARASKEVAS" userId="bd19f5fe-b0e7-4d94-89f7-fb1aef04ba53" providerId="ADAL" clId="{E08893FE-AA81-4BF4-A291-CA64DC9DFF37}" dt="2026-06-25T13:24:53.516" v="911"/>
        <pc:sldMkLst>
          <pc:docMk/>
          <pc:sldMk cId="49412762" sldId="1765"/>
        </pc:sldMkLst>
        <pc:spChg chg="mod">
          <ac:chgData name="MICHAIL PARASKEVAS" userId="bd19f5fe-b0e7-4d94-89f7-fb1aef04ba53" providerId="ADAL" clId="{E08893FE-AA81-4BF4-A291-CA64DC9DFF37}" dt="2026-06-25T10:34:58.803" v="234" actId="1037"/>
          <ac:spMkLst>
            <pc:docMk/>
            <pc:sldMk cId="49412762" sldId="1765"/>
            <ac:spMk id="2" creationId="{56513401-B8A4-FEB7-B19A-51F651C384F4}"/>
          </ac:spMkLst>
        </pc:spChg>
        <pc:spChg chg="mod">
          <ac:chgData name="MICHAIL PARASKEVAS" userId="bd19f5fe-b0e7-4d94-89f7-fb1aef04ba53" providerId="ADAL" clId="{E08893FE-AA81-4BF4-A291-CA64DC9DFF37}" dt="2026-06-25T11:19:43.179" v="472" actId="1076"/>
          <ac:spMkLst>
            <pc:docMk/>
            <pc:sldMk cId="49412762" sldId="1765"/>
            <ac:spMk id="6" creationId="{99453C35-5C06-2842-A8DA-023C1704B400}"/>
          </ac:spMkLst>
        </pc:spChg>
        <pc:spChg chg="mod">
          <ac:chgData name="MICHAIL PARASKEVAS" userId="bd19f5fe-b0e7-4d94-89f7-fb1aef04ba53" providerId="ADAL" clId="{E08893FE-AA81-4BF4-A291-CA64DC9DFF37}" dt="2026-06-25T10:34:58.803" v="234" actId="1037"/>
          <ac:spMkLst>
            <pc:docMk/>
            <pc:sldMk cId="49412762" sldId="1765"/>
            <ac:spMk id="8" creationId="{AC6C4722-19FD-2E47-AE4C-D2A7FB8BE9DE}"/>
          </ac:spMkLst>
        </pc:spChg>
        <pc:picChg chg="mod">
          <ac:chgData name="MICHAIL PARASKEVAS" userId="bd19f5fe-b0e7-4d94-89f7-fb1aef04ba53" providerId="ADAL" clId="{E08893FE-AA81-4BF4-A291-CA64DC9DFF37}" dt="2026-06-25T11:19:11.103" v="465" actId="1076"/>
          <ac:picMkLst>
            <pc:docMk/>
            <pc:sldMk cId="49412762" sldId="1765"/>
            <ac:picMk id="3" creationId="{D8815AA7-F0E9-22D7-8C5D-B139CF1FAC04}"/>
          </ac:picMkLst>
        </pc:picChg>
        <pc:picChg chg="add mod">
          <ac:chgData name="MICHAIL PARASKEVAS" userId="bd19f5fe-b0e7-4d94-89f7-fb1aef04ba53" providerId="ADAL" clId="{E08893FE-AA81-4BF4-A291-CA64DC9DFF37}" dt="2026-06-25T10:34:36.690" v="226" actId="1076"/>
          <ac:picMkLst>
            <pc:docMk/>
            <pc:sldMk cId="49412762" sldId="1765"/>
            <ac:picMk id="9" creationId="{52D648A4-43DF-11DB-028A-9F9910F10419}"/>
          </ac:picMkLst>
        </pc:picChg>
        <pc:picChg chg="add del">
          <ac:chgData name="MICHAIL PARASKEVAS" userId="bd19f5fe-b0e7-4d94-89f7-fb1aef04ba53" providerId="ADAL" clId="{E08893FE-AA81-4BF4-A291-CA64DC9DFF37}" dt="2026-06-25T10:34:07.698" v="224" actId="478"/>
          <ac:picMkLst>
            <pc:docMk/>
            <pc:sldMk cId="49412762" sldId="1765"/>
            <ac:picMk id="12" creationId="{2828A334-A6BB-2340-5F40-BFA103CE54D6}"/>
          </ac:picMkLst>
        </pc:picChg>
      </pc:sldChg>
      <pc:sldChg chg="del">
        <pc:chgData name="MICHAIL PARASKEVAS" userId="bd19f5fe-b0e7-4d94-89f7-fb1aef04ba53" providerId="ADAL" clId="{E08893FE-AA81-4BF4-A291-CA64DC9DFF37}" dt="2026-06-25T10:29:21.491" v="169" actId="47"/>
        <pc:sldMkLst>
          <pc:docMk/>
          <pc:sldMk cId="4269103666" sldId="1766"/>
        </pc:sldMkLst>
      </pc:sldChg>
      <pc:sldChg chg="del">
        <pc:chgData name="MICHAIL PARASKEVAS" userId="bd19f5fe-b0e7-4d94-89f7-fb1aef04ba53" providerId="ADAL" clId="{E08893FE-AA81-4BF4-A291-CA64DC9DFF37}" dt="2026-06-25T10:29:48.615" v="170" actId="47"/>
        <pc:sldMkLst>
          <pc:docMk/>
          <pc:sldMk cId="2987964960" sldId="1767"/>
        </pc:sldMkLst>
      </pc:sldChg>
      <pc:sldChg chg="modSp mod modTransition modShow">
        <pc:chgData name="MICHAIL PARASKEVAS" userId="bd19f5fe-b0e7-4d94-89f7-fb1aef04ba53" providerId="ADAL" clId="{E08893FE-AA81-4BF4-A291-CA64DC9DFF37}" dt="2026-06-25T13:30:22.026" v="930" actId="729"/>
        <pc:sldMkLst>
          <pc:docMk/>
          <pc:sldMk cId="1492968537" sldId="1768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1492968537" sldId="1768"/>
            <ac:spMk id="2" creationId="{BE1A9ADF-13FA-0AD9-F284-6C7777EE70C9}"/>
          </ac:spMkLst>
        </pc:s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405499769" sldId="1769"/>
        </pc:sldMkLst>
        <pc:spChg chg="mod">
          <ac:chgData name="MICHAIL PARASKEVAS" userId="bd19f5fe-b0e7-4d94-89f7-fb1aef04ba53" providerId="ADAL" clId="{E08893FE-AA81-4BF4-A291-CA64DC9DFF37}" dt="2026-06-25T10:30:31.671" v="175" actId="14100"/>
          <ac:spMkLst>
            <pc:docMk/>
            <pc:sldMk cId="405499769" sldId="1769"/>
            <ac:spMk id="6" creationId="{7E7E0462-8D77-5E0E-D548-7F1EE9B55D25}"/>
          </ac:spMkLst>
        </pc:spChg>
      </pc:sldChg>
      <pc:sldChg chg="modSp mod modTransition modShow">
        <pc:chgData name="MICHAIL PARASKEVAS" userId="bd19f5fe-b0e7-4d94-89f7-fb1aef04ba53" providerId="ADAL" clId="{E08893FE-AA81-4BF4-A291-CA64DC9DFF37}" dt="2026-06-25T13:24:53.516" v="911"/>
        <pc:sldMkLst>
          <pc:docMk/>
          <pc:sldMk cId="2853839100" sldId="1770"/>
        </pc:sldMkLst>
        <pc:spChg chg="mod">
          <ac:chgData name="MICHAIL PARASKEVAS" userId="bd19f5fe-b0e7-4d94-89f7-fb1aef04ba53" providerId="ADAL" clId="{E08893FE-AA81-4BF4-A291-CA64DC9DFF37}" dt="2026-06-25T10:33:23.465" v="215" actId="27636"/>
          <ac:spMkLst>
            <pc:docMk/>
            <pc:sldMk cId="2853839100" sldId="1770"/>
            <ac:spMk id="6" creationId="{B3C3BE52-67B8-1FC2-A74E-512E80A70E36}"/>
          </ac:spMkLst>
        </pc:sp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1875604146" sldId="1771"/>
        </pc:sldMkLst>
        <pc:spChg chg="mod">
          <ac:chgData name="MICHAIL PARASKEVAS" userId="bd19f5fe-b0e7-4d94-89f7-fb1aef04ba53" providerId="ADAL" clId="{E08893FE-AA81-4BF4-A291-CA64DC9DFF37}" dt="2026-06-25T10:07:51.740" v="0"/>
          <ac:spMkLst>
            <pc:docMk/>
            <pc:sldMk cId="1875604146" sldId="1771"/>
            <ac:spMk id="2" creationId="{1080561F-5EBE-4009-C470-1FCED0CBAE6F}"/>
          </ac:spMkLst>
        </pc:spChg>
        <pc:spChg chg="mod">
          <ac:chgData name="MICHAIL PARASKEVAS" userId="bd19f5fe-b0e7-4d94-89f7-fb1aef04ba53" providerId="ADAL" clId="{E08893FE-AA81-4BF4-A291-CA64DC9DFF37}" dt="2026-06-25T11:16:17.726" v="445" actId="20577"/>
          <ac:spMkLst>
            <pc:docMk/>
            <pc:sldMk cId="1875604146" sldId="1771"/>
            <ac:spMk id="3" creationId="{E5377FA1-55E8-8652-1178-707AD8085D30}"/>
          </ac:spMkLst>
        </pc:spChg>
        <pc:picChg chg="mod">
          <ac:chgData name="MICHAIL PARASKEVAS" userId="bd19f5fe-b0e7-4d94-89f7-fb1aef04ba53" providerId="ADAL" clId="{E08893FE-AA81-4BF4-A291-CA64DC9DFF37}" dt="2026-06-25T11:16:10.709" v="443" actId="14100"/>
          <ac:picMkLst>
            <pc:docMk/>
            <pc:sldMk cId="1875604146" sldId="1771"/>
            <ac:picMk id="1026" creationId="{089F7638-5AA1-485F-63D0-FB8277716DBA}"/>
          </ac:picMkLst>
        </pc:picChg>
      </pc:sldChg>
      <pc:sldChg chg="modSp mod modTransition">
        <pc:chgData name="MICHAIL PARASKEVAS" userId="bd19f5fe-b0e7-4d94-89f7-fb1aef04ba53" providerId="ADAL" clId="{E08893FE-AA81-4BF4-A291-CA64DC9DFF37}" dt="2026-06-25T13:24:53.516" v="911"/>
        <pc:sldMkLst>
          <pc:docMk/>
          <pc:sldMk cId="4088336639" sldId="1772"/>
        </pc:sldMkLst>
        <pc:spChg chg="mod">
          <ac:chgData name="MICHAIL PARASKEVAS" userId="bd19f5fe-b0e7-4d94-89f7-fb1aef04ba53" providerId="ADAL" clId="{E08893FE-AA81-4BF4-A291-CA64DC9DFF37}" dt="2026-06-25T10:32:31.781" v="197" actId="6549"/>
          <ac:spMkLst>
            <pc:docMk/>
            <pc:sldMk cId="4088336639" sldId="1772"/>
            <ac:spMk id="2" creationId="{DE3B58EB-31C8-8002-3E88-E662E3D42477}"/>
          </ac:spMkLst>
        </pc:spChg>
        <pc:spChg chg="mod">
          <ac:chgData name="MICHAIL PARASKEVAS" userId="bd19f5fe-b0e7-4d94-89f7-fb1aef04ba53" providerId="ADAL" clId="{E08893FE-AA81-4BF4-A291-CA64DC9DFF37}" dt="2026-06-25T10:32:23.823" v="192" actId="27636"/>
          <ac:spMkLst>
            <pc:docMk/>
            <pc:sldMk cId="4088336639" sldId="1772"/>
            <ac:spMk id="11" creationId="{B9D22C38-B46B-439F-7A75-1DB78C23C0BD}"/>
          </ac:spMkLst>
        </pc:spChg>
        <pc:picChg chg="mod">
          <ac:chgData name="MICHAIL PARASKEVAS" userId="bd19f5fe-b0e7-4d94-89f7-fb1aef04ba53" providerId="ADAL" clId="{E08893FE-AA81-4BF4-A291-CA64DC9DFF37}" dt="2026-06-25T10:32:39.317" v="199" actId="1076"/>
          <ac:picMkLst>
            <pc:docMk/>
            <pc:sldMk cId="4088336639" sldId="1772"/>
            <ac:picMk id="4" creationId="{EB84ED13-C136-4919-1FEC-A81FC0519DF9}"/>
          </ac:picMkLst>
        </pc:picChg>
      </pc:sldChg>
      <pc:sldChg chg="add mod modTransition modShow">
        <pc:chgData name="MICHAIL PARASKEVAS" userId="bd19f5fe-b0e7-4d94-89f7-fb1aef04ba53" providerId="ADAL" clId="{E08893FE-AA81-4BF4-A291-CA64DC9DFF37}" dt="2026-06-25T13:24:53.516" v="911"/>
        <pc:sldMkLst>
          <pc:docMk/>
          <pc:sldMk cId="3169572297" sldId="1773"/>
        </pc:sldMkLst>
      </pc:sldChg>
      <pc:sldChg chg="add mod modTransition modShow">
        <pc:chgData name="MICHAIL PARASKEVAS" userId="bd19f5fe-b0e7-4d94-89f7-fb1aef04ba53" providerId="ADAL" clId="{E08893FE-AA81-4BF4-A291-CA64DC9DFF37}" dt="2026-06-25T13:24:53.516" v="911"/>
        <pc:sldMkLst>
          <pc:docMk/>
          <pc:sldMk cId="4260273004" sldId="1774"/>
        </pc:sldMkLst>
      </pc:sldChg>
      <pc:sldMasterChg chg="modSldLayout">
        <pc:chgData name="MICHAIL PARASKEVAS" userId="bd19f5fe-b0e7-4d94-89f7-fb1aef04ba53" providerId="ADAL" clId="{E08893FE-AA81-4BF4-A291-CA64DC9DFF37}" dt="2026-06-25T10:07:51.740" v="0"/>
        <pc:sldMasterMkLst>
          <pc:docMk/>
          <pc:sldMasterMk cId="735471292" sldId="2147483842"/>
        </pc:sldMasterMkLst>
        <pc:sldLayoutChg chg="addSp">
          <pc:chgData name="MICHAIL PARASKEVAS" userId="bd19f5fe-b0e7-4d94-89f7-fb1aef04ba53" providerId="ADAL" clId="{E08893FE-AA81-4BF4-A291-CA64DC9DFF37}" dt="2026-06-25T10:07:51.740" v="0"/>
          <pc:sldLayoutMkLst>
            <pc:docMk/>
            <pc:sldMasterMk cId="735471292" sldId="2147483842"/>
            <pc:sldLayoutMk cId="216840080" sldId="2147483850"/>
          </pc:sldLayoutMkLst>
          <pc:spChg chg="add">
            <ac:chgData name="MICHAIL PARASKEVAS" userId="bd19f5fe-b0e7-4d94-89f7-fb1aef04ba53" providerId="ADAL" clId="{E08893FE-AA81-4BF4-A291-CA64DC9DFF37}" dt="2026-06-25T10:07:51.740" v="0"/>
            <ac:spMkLst>
              <pc:docMk/>
              <pc:sldMasterMk cId="735471292" sldId="2147483842"/>
              <pc:sldLayoutMk cId="216840080" sldId="2147483850"/>
              <ac:spMk id="9" creationId="{94DBB1C2-35BC-AFED-C874-44282E6D70FE}"/>
            </ac:spMkLst>
          </pc:spChg>
          <pc:picChg chg="add">
            <ac:chgData name="MICHAIL PARASKEVAS" userId="bd19f5fe-b0e7-4d94-89f7-fb1aef04ba53" providerId="ADAL" clId="{E08893FE-AA81-4BF4-A291-CA64DC9DFF37}" dt="2026-06-25T10:07:51.740" v="0"/>
            <ac:picMkLst>
              <pc:docMk/>
              <pc:sldMasterMk cId="735471292" sldId="2147483842"/>
              <pc:sldLayoutMk cId="216840080" sldId="2147483850"/>
              <ac:picMk id="10" creationId="{D5705F9E-BF0D-C79A-B760-C37E6AD0FAD3}"/>
            </ac:picMkLst>
          </pc:picChg>
        </pc:sldLayoutChg>
      </pc:sldMasterChg>
    </pc:docChg>
  </pc:docChgLst>
  <pc:docChgLst>
    <pc:chgData name="MICHAIL PARASKEVAS" userId="bd19f5fe-b0e7-4d94-89f7-fb1aef04ba53" providerId="ADAL" clId="{7168BD11-D798-4CA0-94EB-DE1BDDF9BE12}"/>
    <pc:docChg chg="custSel modSld">
      <pc:chgData name="MICHAIL PARASKEVAS" userId="bd19f5fe-b0e7-4d94-89f7-fb1aef04ba53" providerId="ADAL" clId="{7168BD11-D798-4CA0-94EB-DE1BDDF9BE12}" dt="2026-07-07T10:14:29.133" v="201" actId="729"/>
      <pc:docMkLst>
        <pc:docMk/>
      </pc:docMkLst>
      <pc:sldChg chg="mod modShow">
        <pc:chgData name="MICHAIL PARASKEVAS" userId="bd19f5fe-b0e7-4d94-89f7-fb1aef04ba53" providerId="ADAL" clId="{7168BD11-D798-4CA0-94EB-DE1BDDF9BE12}" dt="2026-07-07T10:14:03.420" v="197" actId="729"/>
        <pc:sldMkLst>
          <pc:docMk/>
          <pc:sldMk cId="694730874" sldId="1736"/>
        </pc:sldMkLst>
      </pc:sldChg>
      <pc:sldChg chg="modSp mod">
        <pc:chgData name="MICHAIL PARASKEVAS" userId="bd19f5fe-b0e7-4d94-89f7-fb1aef04ba53" providerId="ADAL" clId="{7168BD11-D798-4CA0-94EB-DE1BDDF9BE12}" dt="2026-07-07T10:11:41.098" v="194" actId="113"/>
        <pc:sldMkLst>
          <pc:docMk/>
          <pc:sldMk cId="1372592223" sldId="1750"/>
        </pc:sldMkLst>
        <pc:spChg chg="mod">
          <ac:chgData name="MICHAIL PARASKEVAS" userId="bd19f5fe-b0e7-4d94-89f7-fb1aef04ba53" providerId="ADAL" clId="{7168BD11-D798-4CA0-94EB-DE1BDDF9BE12}" dt="2026-07-07T10:11:41.098" v="194" actId="113"/>
          <ac:spMkLst>
            <pc:docMk/>
            <pc:sldMk cId="1372592223" sldId="1750"/>
            <ac:spMk id="9" creationId="{021A5AC8-E3CD-BA53-8E63-248EA603CA6E}"/>
          </ac:spMkLst>
        </pc:spChg>
      </pc:sldChg>
      <pc:sldChg chg="modSp">
        <pc:chgData name="MICHAIL PARASKEVAS" userId="bd19f5fe-b0e7-4d94-89f7-fb1aef04ba53" providerId="ADAL" clId="{7168BD11-D798-4CA0-94EB-DE1BDDF9BE12}" dt="2026-07-07T10:12:36.745" v="195" actId="13926"/>
        <pc:sldMkLst>
          <pc:docMk/>
          <pc:sldMk cId="798031904" sldId="1758"/>
        </pc:sldMkLst>
        <pc:spChg chg="mod">
          <ac:chgData name="MICHAIL PARASKEVAS" userId="bd19f5fe-b0e7-4d94-89f7-fb1aef04ba53" providerId="ADAL" clId="{7168BD11-D798-4CA0-94EB-DE1BDDF9BE12}" dt="2026-07-07T10:12:36.745" v="195" actId="13926"/>
          <ac:spMkLst>
            <pc:docMk/>
            <pc:sldMk cId="798031904" sldId="1758"/>
            <ac:spMk id="6" creationId="{C1D48C35-6E02-9287-00C8-1DB40805FC8B}"/>
          </ac:spMkLst>
        </pc:spChg>
      </pc:sldChg>
      <pc:sldChg chg="mod modShow">
        <pc:chgData name="MICHAIL PARASKEVAS" userId="bd19f5fe-b0e7-4d94-89f7-fb1aef04ba53" providerId="ADAL" clId="{7168BD11-D798-4CA0-94EB-DE1BDDF9BE12}" dt="2026-07-07T10:13:56.364" v="196" actId="729"/>
        <pc:sldMkLst>
          <pc:docMk/>
          <pc:sldMk cId="441343934" sldId="1764"/>
        </pc:sldMkLst>
      </pc:sldChg>
      <pc:sldChg chg="mod modShow">
        <pc:chgData name="MICHAIL PARASKEVAS" userId="bd19f5fe-b0e7-4d94-89f7-fb1aef04ba53" providerId="ADAL" clId="{7168BD11-D798-4CA0-94EB-DE1BDDF9BE12}" dt="2026-07-07T10:14:26.468" v="200" actId="729"/>
        <pc:sldMkLst>
          <pc:docMk/>
          <pc:sldMk cId="1492968537" sldId="1768"/>
        </pc:sldMkLst>
      </pc:sldChg>
      <pc:sldChg chg="mod modShow">
        <pc:chgData name="MICHAIL PARASKEVAS" userId="bd19f5fe-b0e7-4d94-89f7-fb1aef04ba53" providerId="ADAL" clId="{7168BD11-D798-4CA0-94EB-DE1BDDF9BE12}" dt="2026-07-07T10:14:29.133" v="201" actId="729"/>
        <pc:sldMkLst>
          <pc:docMk/>
          <pc:sldMk cId="2853839100" sldId="1770"/>
        </pc:sldMkLst>
      </pc:sldChg>
      <pc:sldChg chg="mod modShow">
        <pc:chgData name="MICHAIL PARASKEVAS" userId="bd19f5fe-b0e7-4d94-89f7-fb1aef04ba53" providerId="ADAL" clId="{7168BD11-D798-4CA0-94EB-DE1BDDF9BE12}" dt="2026-07-07T10:14:13.237" v="198" actId="729"/>
        <pc:sldMkLst>
          <pc:docMk/>
          <pc:sldMk cId="3169572297" sldId="1773"/>
        </pc:sldMkLst>
      </pc:sldChg>
      <pc:sldChg chg="mod modShow">
        <pc:chgData name="MICHAIL PARASKEVAS" userId="bd19f5fe-b0e7-4d94-89f7-fb1aef04ba53" providerId="ADAL" clId="{7168BD11-D798-4CA0-94EB-DE1BDDF9BE12}" dt="2026-07-07T10:14:19.714" v="199" actId="729"/>
        <pc:sldMkLst>
          <pc:docMk/>
          <pc:sldMk cId="4260273004" sldId="177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1"/>
          <c:order val="1"/>
          <c:tx>
            <c:strRef>
              <c:f>Sheet1!$J$8</c:f>
              <c:strCache>
                <c:ptCount val="1"/>
                <c:pt idx="0">
                  <c:v>Συμμετέχοντες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Sheet1!$H$9:$H$12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</c:v>
                </c:pt>
              </c:strCache>
            </c:strRef>
          </c:cat>
          <c:val>
            <c:numRef>
              <c:f>Sheet1!$J$9:$J$12</c:f>
              <c:numCache>
                <c:formatCode>#,##0</c:formatCode>
                <c:ptCount val="4"/>
                <c:pt idx="0">
                  <c:v>2310</c:v>
                </c:pt>
                <c:pt idx="1">
                  <c:v>11170</c:v>
                </c:pt>
                <c:pt idx="2">
                  <c:v>12796</c:v>
                </c:pt>
                <c:pt idx="3">
                  <c:v>9501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32-49DD-AD63-85EFE26654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454976"/>
        <c:axId val="465449696"/>
      </c:lineChart>
      <c:lineChart>
        <c:grouping val="stacked"/>
        <c:varyColors val="0"/>
        <c:ser>
          <c:idx val="0"/>
          <c:order val="0"/>
          <c:tx>
            <c:strRef>
              <c:f>Sheet1!$I$8</c:f>
              <c:strCache>
                <c:ptCount val="1"/>
                <c:pt idx="0">
                  <c:v>Τηλεκπαιδεύσεις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Sheet1!$H$9:$H$12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</c:v>
                </c:pt>
              </c:strCache>
            </c:strRef>
          </c:cat>
          <c:val>
            <c:numRef>
              <c:f>Sheet1!$I$9:$I$12</c:f>
              <c:numCache>
                <c:formatCode>General</c:formatCode>
                <c:ptCount val="4"/>
                <c:pt idx="0">
                  <c:v>56</c:v>
                </c:pt>
                <c:pt idx="1">
                  <c:v>157</c:v>
                </c:pt>
                <c:pt idx="2">
                  <c:v>144</c:v>
                </c:pt>
                <c:pt idx="3">
                  <c:v>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32-49DD-AD63-85EFE26654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189856"/>
        <c:axId val="565184576"/>
      </c:lineChart>
      <c:catAx>
        <c:axId val="46545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el-GR"/>
          </a:p>
        </c:txPr>
        <c:crossAx val="465449696"/>
        <c:crosses val="autoZero"/>
        <c:auto val="1"/>
        <c:lblAlgn val="ctr"/>
        <c:lblOffset val="100"/>
        <c:noMultiLvlLbl val="0"/>
      </c:catAx>
      <c:valAx>
        <c:axId val="465449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el-GR"/>
          </a:p>
        </c:txPr>
        <c:crossAx val="465454976"/>
        <c:crosses val="autoZero"/>
        <c:crossBetween val="between"/>
      </c:valAx>
      <c:valAx>
        <c:axId val="5651845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el-GR"/>
          </a:p>
        </c:txPr>
        <c:crossAx val="565189856"/>
        <c:crosses val="max"/>
        <c:crossBetween val="between"/>
      </c:valAx>
      <c:catAx>
        <c:axId val="565189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51845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 Display" panose="020B0004020202020204" pitchFamily="34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bg1">
          <a:lumMod val="65000"/>
        </a:schemeClr>
      </a:solidFill>
    </a:ln>
    <a:effectLst/>
  </c:spPr>
  <c:txPr>
    <a:bodyPr/>
    <a:lstStyle/>
    <a:p>
      <a:pPr>
        <a:defRPr sz="1200" b="1">
          <a:latin typeface="Aptos Display" panose="020B0004020202020204" pitchFamily="34" charset="0"/>
        </a:defRPr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l-GR"/>
              <a:t>Εγγραφές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Sheet1!$J$6:$J$10</c:f>
              <c:strCache>
                <c:ptCount val="5"/>
                <c:pt idx="0">
                  <c:v>2021–22</c:v>
                </c:pt>
                <c:pt idx="1">
                  <c:v>2022–23</c:v>
                </c:pt>
                <c:pt idx="2">
                  <c:v>2023–24</c:v>
                </c:pt>
                <c:pt idx="3">
                  <c:v>2024–25</c:v>
                </c:pt>
                <c:pt idx="4">
                  <c:v>2025–26</c:v>
                </c:pt>
              </c:strCache>
            </c:strRef>
          </c:cat>
          <c:val>
            <c:numRef>
              <c:f>Sheet1!$K$6:$K$10</c:f>
              <c:numCache>
                <c:formatCode>#,##0</c:formatCode>
                <c:ptCount val="5"/>
                <c:pt idx="0">
                  <c:v>13529</c:v>
                </c:pt>
                <c:pt idx="1">
                  <c:v>16557</c:v>
                </c:pt>
                <c:pt idx="2">
                  <c:v>19740</c:v>
                </c:pt>
                <c:pt idx="3">
                  <c:v>22714</c:v>
                </c:pt>
                <c:pt idx="4">
                  <c:v>26896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02-4303-B4C4-469554884B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875401184"/>
        <c:axId val="1875394944"/>
      </c:barChart>
      <c:catAx>
        <c:axId val="187540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l-GR"/>
          </a:p>
        </c:txPr>
        <c:crossAx val="1875394944"/>
        <c:crosses val="autoZero"/>
        <c:auto val="1"/>
        <c:lblAlgn val="ctr"/>
        <c:lblOffset val="100"/>
        <c:noMultiLvlLbl val="0"/>
      </c:catAx>
      <c:valAx>
        <c:axId val="187539494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7540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DB74C25A-157B-483C-83D5-991F23187BC0}" type="datetimeFigureOut">
              <a:rPr lang="el-GR" smtClean="0"/>
              <a:t>7/7/2026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3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3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D27EBFF-7227-4178-911F-08338C154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1387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8A40BB0C-927F-4DAA-A4E1-BA7F5970508E}" type="datetimeFigureOut">
              <a:rPr lang="el-GR" smtClean="0"/>
              <a:t>7/7/2026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7125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39013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6333" y="8839013"/>
            <a:ext cx="3041968" cy="465297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4E8A8F42-7CE2-494F-9765-DA7551F481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5732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2553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2756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827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3733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4802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3D4A3-366F-BC37-D09E-B1B8849F6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6B79A-12B4-AC95-CAE0-D6E48A5E5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39B0C-898F-245D-910C-0AEA3FA6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43919-FD66-3A9A-60F2-2D6542ED5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6912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8475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956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2284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1353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6214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3036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0081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8432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1695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237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8561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3668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4649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31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9049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17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7940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660BC-F7E8-700A-8D0A-9333E0F7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71286-FC27-BEEC-30F4-AB413E452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8ECFDD-33B6-1D71-3EDF-C790AF09A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E4A73-76D1-8B0A-F8D6-D633E4400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50712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6747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5880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988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4301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1551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304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403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05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857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A8F42-7CE2-494F-9765-DA7551F481B3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282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FCEC-C69E-43DD-88FC-7432AE155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6890F-1A0C-4987-9038-A9E924E1B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tos Display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3782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475EF-E2AC-4C35-A6CE-919CBA5C2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6E91A-F7ED-4425-8A48-03B0B2366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ptos Display" panose="020B00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2AAAF-0F3A-4A82-AD5D-7535AC145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ptos Display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82383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A605E-E039-4C20-A454-A16BA946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5C2C6-313F-48DF-9371-7030CF1BE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24856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14F373-4F46-40FA-B1EC-E79C03BCE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C62B4-04B7-4BAE-A652-5FE63D6B8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97096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E680-4AC6-4426-BB4F-61077FC6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2C208E-6212-1CAF-3550-6130B0D296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10515600" cy="403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117430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E680-4AC6-4426-BB4F-61077FC6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 i="0">
                <a:solidFill>
                  <a:srgbClr val="270068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7D3EEF-0B26-D95E-135E-943D61EBAB9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10515600" cy="3887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0184041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960FA-48FA-4349-A82B-AC0FAF80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53331"/>
            <a:ext cx="10515600" cy="2852737"/>
          </a:xfrm>
        </p:spPr>
        <p:txBody>
          <a:bodyPr anchor="b"/>
          <a:lstStyle>
            <a:lvl1pPr>
              <a:defRPr sz="6000"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83D9A-DF86-478D-9BDD-8817265F3F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93305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117049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ABB1-BD23-4C01-9E1E-98760C739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C0937-B48F-46B9-BF1C-2BDA38BD7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639"/>
          </a:xfrm>
        </p:spPr>
        <p:txBody>
          <a:bodyPr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84AA6-CADA-441B-8488-AB20A8106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639"/>
          </a:xfrm>
        </p:spPr>
        <p:txBody>
          <a:bodyPr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330912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B5501-561E-4443-B485-769DBF79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D2DFB-BC37-42D2-86F1-0003893E33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70068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19BD4-DEDE-4025-BB41-26DF0BC13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19085-7BBE-4AEE-B8D9-B5030119AB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70068"/>
                </a:solidFill>
                <a:latin typeface="Aptos Display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CF1D1-FD97-47E0-80E0-E576FC919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ptos Display" panose="020B0004020202020204" pitchFamily="34" charset="0"/>
              </a:defRPr>
            </a:lvl1pPr>
            <a:lvl2pPr>
              <a:defRPr>
                <a:latin typeface="Aptos Display" panose="020B0004020202020204" pitchFamily="34" charset="0"/>
              </a:defRPr>
            </a:lvl2pPr>
            <a:lvl3pPr>
              <a:defRPr>
                <a:latin typeface="Aptos Display" panose="020B0004020202020204" pitchFamily="34" charset="0"/>
              </a:defRPr>
            </a:lvl3pPr>
            <a:lvl4pPr>
              <a:defRPr>
                <a:latin typeface="Aptos Display" panose="020B0004020202020204" pitchFamily="34" charset="0"/>
              </a:defRPr>
            </a:lvl4pPr>
            <a:lvl5pPr>
              <a:defRPr>
                <a:latin typeface="Aptos Display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54363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1645AC-4B56-A8E6-D6CB-5441178703E5}"/>
              </a:ext>
            </a:extLst>
          </p:cNvPr>
          <p:cNvSpPr/>
          <p:nvPr/>
        </p:nvSpPr>
        <p:spPr>
          <a:xfrm>
            <a:off x="1073426" y="6093296"/>
            <a:ext cx="11118574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5EEB8-E737-9973-C70F-8D8FE3C66F49}"/>
              </a:ext>
            </a:extLst>
          </p:cNvPr>
          <p:cNvSpPr/>
          <p:nvPr/>
        </p:nvSpPr>
        <p:spPr>
          <a:xfrm>
            <a:off x="0" y="0"/>
            <a:ext cx="501588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13737-C6E3-4E4A-B7DA-71650E58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728"/>
            <a:ext cx="3673624" cy="525656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B816B5-910B-B123-DEF2-34717CB096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3838" y="1052513"/>
            <a:ext cx="6192837" cy="5184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4590977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FA708B-4AD4-7790-2C7D-C70ED4823AD5}"/>
              </a:ext>
            </a:extLst>
          </p:cNvPr>
          <p:cNvSpPr/>
          <p:nvPr/>
        </p:nvSpPr>
        <p:spPr>
          <a:xfrm>
            <a:off x="0" y="609"/>
            <a:ext cx="11118574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645AC-4B56-A8E6-D6CB-5441178703E5}"/>
              </a:ext>
            </a:extLst>
          </p:cNvPr>
          <p:cNvSpPr/>
          <p:nvPr/>
        </p:nvSpPr>
        <p:spPr>
          <a:xfrm>
            <a:off x="0" y="6093296"/>
            <a:ext cx="11118574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5EEB8-E737-9973-C70F-8D8FE3C66F49}"/>
              </a:ext>
            </a:extLst>
          </p:cNvPr>
          <p:cNvSpPr/>
          <p:nvPr/>
        </p:nvSpPr>
        <p:spPr>
          <a:xfrm>
            <a:off x="5015880" y="0"/>
            <a:ext cx="717612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13737-C6E3-4E4A-B7DA-71650E58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728"/>
            <a:ext cx="3673624" cy="51125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000" b="1"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7F7AD-D9F6-F1AF-E035-AA08067101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9738" y="981075"/>
            <a:ext cx="6048375" cy="511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9837959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DE1F5-530B-4368-A9F1-91737597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4BD9A2-EA8A-446F-A9AB-59ABFC210BCA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3C3E5-003A-4765-8FD8-7D71785E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A46AE-48CD-4116-BF9E-A98ABB6D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67947C-4D03-4C3A-8CC0-4C9252A015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018F45-CBD1-4E3F-90FA-2C68B6D8FB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17B185-323D-4075-BB53-C72BFDFC0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917A2E-7180-7162-0192-1F9DB9126B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A3C90-6D44-1166-8428-0698BD740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DBB1C2-35BC-AFED-C874-44282E6D70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705F9E-BF0D-C79A-B760-C37E6AD0FA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008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F540D-706B-4345-BBED-8610D113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ptos Display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BD4A3-6869-4EFD-92C8-806205938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ptos Display" panose="020B0004020202020204" pitchFamily="34" charset="0"/>
              </a:defRPr>
            </a:lvl1pPr>
            <a:lvl2pPr>
              <a:defRPr sz="2800">
                <a:latin typeface="Aptos Display" panose="020B0004020202020204" pitchFamily="34" charset="0"/>
              </a:defRPr>
            </a:lvl2pPr>
            <a:lvl3pPr>
              <a:defRPr sz="2400">
                <a:latin typeface="Aptos Display" panose="020B0004020202020204" pitchFamily="34" charset="0"/>
              </a:defRPr>
            </a:lvl3pPr>
            <a:lvl4pPr>
              <a:defRPr sz="2000">
                <a:latin typeface="Aptos Display" panose="020B0004020202020204" pitchFamily="34" charset="0"/>
              </a:defRPr>
            </a:lvl4pPr>
            <a:lvl5pPr>
              <a:defRPr sz="2000">
                <a:latin typeface="Aptos Display" panose="020B00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81E8D-0A13-469A-9BFF-FD4E2A284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ptos Display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09643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619872D-CA84-7EE3-262A-612D8044FDA1}"/>
              </a:ext>
            </a:extLst>
          </p:cNvPr>
          <p:cNvSpPr/>
          <p:nvPr/>
        </p:nvSpPr>
        <p:spPr>
          <a:xfrm>
            <a:off x="2279576" y="-1"/>
            <a:ext cx="1732892" cy="3233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A6F080-55BB-7149-8C80-1BA03D18A2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r="-1"/>
          <a:stretch>
            <a:fillRect/>
          </a:stretch>
        </p:blipFill>
        <p:spPr>
          <a:xfrm>
            <a:off x="0" y="6176963"/>
            <a:ext cx="3987552" cy="6810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CACD3E-3956-BEE5-368B-6EA481C69B70}"/>
              </a:ext>
            </a:extLst>
          </p:cNvPr>
          <p:cNvSpPr txBox="1"/>
          <p:nvPr/>
        </p:nvSpPr>
        <p:spPr>
          <a:xfrm>
            <a:off x="4012468" y="6434524"/>
            <a:ext cx="33896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100" b="0" i="0" dirty="0">
                <a:solidFill>
                  <a:schemeClr val="tx2"/>
                </a:solidFill>
                <a:latin typeface="Aptos" panose="020B0004020202020204" pitchFamily="34" charset="0"/>
              </a:rPr>
              <a:t>ΕΛΛΗΝΙΚΟΣ ΕΘΝΙΚΟΣ ΟΡΓΑΝΙΣΜΟΣ ΥΠΟΣΤΗΡΙΞΗΣ</a:t>
            </a:r>
            <a:endParaRPr lang="en-GR" sz="1100" b="0" i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A2E0B-2B8A-49BC-A175-5BF9BA4F9820}"/>
              </a:ext>
            </a:extLst>
          </p:cNvPr>
          <p:cNvSpPr txBox="1"/>
          <p:nvPr/>
        </p:nvSpPr>
        <p:spPr>
          <a:xfrm>
            <a:off x="1030220" y="6312165"/>
            <a:ext cx="220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200" b="1" i="0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Η Κοινότητα των Σχολείων της Ευρώπης</a:t>
            </a:r>
            <a:endParaRPr lang="en-GR" sz="1200" b="1" i="0" dirty="0">
              <a:solidFill>
                <a:schemeClr val="tx2">
                  <a:lumMod val="75000"/>
                </a:schemeClr>
              </a:solidFill>
              <a:latin typeface="Aptos Black" panose="020B00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52E8F-8BAA-432F-89E8-CD0760E45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44"/>
            <a:ext cx="10515600" cy="10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46BAB-A70A-410F-8C76-A6D7713A8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07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FA873C-DDA5-0779-3F63-48791CDAA4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2" y="6264899"/>
            <a:ext cx="548088" cy="464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AE8385-031C-7E4A-77F8-6431CF6422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303884" cy="3245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F57C32-A3C0-D9F2-F2EF-5BE17B7953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0085" y="6406532"/>
            <a:ext cx="4179775" cy="27293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79DF7C-4CE5-ED92-8894-5E63157C50A4}"/>
              </a:ext>
            </a:extLst>
          </p:cNvPr>
          <p:cNvSpPr/>
          <p:nvPr/>
        </p:nvSpPr>
        <p:spPr>
          <a:xfrm>
            <a:off x="3974400" y="-1"/>
            <a:ext cx="8217600" cy="3233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9E0708-C20F-4292-AF1C-0674CA7A267D}"/>
              </a:ext>
            </a:extLst>
          </p:cNvPr>
          <p:cNvSpPr/>
          <p:nvPr/>
        </p:nvSpPr>
        <p:spPr>
          <a:xfrm>
            <a:off x="3974400" y="12967"/>
            <a:ext cx="8217600" cy="3233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FD361E-3B5B-6728-1426-5B88EC7F6E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656" b="-5586"/>
          <a:stretch>
            <a:fillRect/>
          </a:stretch>
        </p:blipFill>
        <p:spPr>
          <a:xfrm>
            <a:off x="6456040" y="118204"/>
            <a:ext cx="5579277" cy="1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7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40000"/>
            <a:lumOff val="6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40000"/>
            <a:lumOff val="6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40000"/>
            <a:lumOff val="60000"/>
          </a:schemeClr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40000"/>
            <a:lumOff val="60000"/>
          </a:schemeClr>
        </a:buClr>
        <a:buFont typeface="System Font Regular"/>
        <a:buChar char="-"/>
        <a:defRPr sz="1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40000"/>
            <a:lumOff val="60000"/>
          </a:schemeClr>
        </a:buClr>
        <a:buFont typeface="System Font Regular"/>
        <a:buChar char="‣"/>
        <a:defRPr sz="1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etwinning.gr/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mooc.etwinning.gr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eminars.etwinning.gr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www.etwinning.gr/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school-education.ec.europa.eu/el" TargetMode="External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8C8902-ADE3-9F4D-82CC-45F0EA0AE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6" r="24469"/>
          <a:stretch>
            <a:fillRect/>
          </a:stretch>
        </p:blipFill>
        <p:spPr>
          <a:xfrm flipH="1">
            <a:off x="-25761" y="0"/>
            <a:ext cx="4780990" cy="6864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F220A3-9BE6-7D4E-11A9-E74D8638C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86" y="5301208"/>
            <a:ext cx="1382011" cy="9645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0A0563-7CF7-D04D-B1B1-8A19AE878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936" y="1977743"/>
            <a:ext cx="6408712" cy="2592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Aptos SemiBold" panose="020B0004020202020204" pitchFamily="34" charset="0"/>
              </a:rPr>
              <a:t>eTwinning: </a:t>
            </a:r>
            <a:r>
              <a:rPr lang="el-GR" dirty="0">
                <a:latin typeface="Aptos SemiBold" panose="020B0004020202020204" pitchFamily="34" charset="0"/>
              </a:rPr>
              <a:t>Κτίζοντας </a:t>
            </a:r>
            <a:br>
              <a:rPr lang="en-US" dirty="0">
                <a:latin typeface="Aptos SemiBold" panose="020B0004020202020204" pitchFamily="34" charset="0"/>
              </a:rPr>
            </a:br>
            <a:r>
              <a:rPr lang="el-GR" dirty="0">
                <a:latin typeface="Aptos SemiBold" panose="020B0004020202020204" pitchFamily="34" charset="0"/>
              </a:rPr>
              <a:t>μια ισχυρή κοινότητα καινοτόμων εκπαιδευτικών</a:t>
            </a:r>
            <a:endParaRPr lang="en-GR" dirty="0">
              <a:latin typeface="Aptos SemiBold" panose="020B00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AFC02B-2D35-0659-E476-AA4210B9B6EF}"/>
              </a:ext>
            </a:extLst>
          </p:cNvPr>
          <p:cNvGrpSpPr/>
          <p:nvPr/>
        </p:nvGrpSpPr>
        <p:grpSpPr>
          <a:xfrm>
            <a:off x="5672988" y="5002072"/>
            <a:ext cx="5514799" cy="1409495"/>
            <a:chOff x="6886699" y="3428995"/>
            <a:chExt cx="5514799" cy="1409495"/>
          </a:xfrm>
        </p:grpSpPr>
        <p:sp>
          <p:nvSpPr>
            <p:cNvPr id="10" name="Shape 5">
              <a:extLst>
                <a:ext uri="{FF2B5EF4-FFF2-40B4-BE49-F238E27FC236}">
                  <a16:creationId xmlns:a16="http://schemas.microsoft.com/office/drawing/2014/main" id="{1D772CD5-E4CB-0FD0-E718-09B77525BA70}"/>
                </a:ext>
              </a:extLst>
            </p:cNvPr>
            <p:cNvSpPr/>
            <p:nvPr/>
          </p:nvSpPr>
          <p:spPr>
            <a:xfrm>
              <a:off x="7173782" y="3428995"/>
              <a:ext cx="5104482" cy="1407294"/>
            </a:xfrm>
            <a:prstGeom prst="rect">
              <a:avLst/>
            </a:prstGeom>
            <a:solidFill>
              <a:srgbClr val="F5F3FA">
                <a:alpha val="58821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GR" dirty="0"/>
            </a:p>
          </p:txBody>
        </p:sp>
        <p:sp>
          <p:nvSpPr>
            <p:cNvPr id="12" name="Shape 5">
              <a:extLst>
                <a:ext uri="{FF2B5EF4-FFF2-40B4-BE49-F238E27FC236}">
                  <a16:creationId xmlns:a16="http://schemas.microsoft.com/office/drawing/2014/main" id="{0D727C2E-618B-625B-5C07-64883207F21F}"/>
                </a:ext>
              </a:extLst>
            </p:cNvPr>
            <p:cNvSpPr/>
            <p:nvPr/>
          </p:nvSpPr>
          <p:spPr>
            <a:xfrm>
              <a:off x="6886699" y="3431196"/>
              <a:ext cx="163075" cy="14072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3" name="Text Placeholder 6">
              <a:extLst>
                <a:ext uri="{FF2B5EF4-FFF2-40B4-BE49-F238E27FC236}">
                  <a16:creationId xmlns:a16="http://schemas.microsoft.com/office/drawing/2014/main" id="{6D847161-5216-4673-896C-D17B91E973D1}"/>
                </a:ext>
              </a:extLst>
            </p:cNvPr>
            <p:cNvSpPr txBox="1">
              <a:spLocks/>
            </p:cNvSpPr>
            <p:nvPr/>
          </p:nvSpPr>
          <p:spPr>
            <a:xfrm>
              <a:off x="7453122" y="3429001"/>
              <a:ext cx="4948376" cy="14072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30000"/>
                </a:lnSpc>
                <a:spcBef>
                  <a:spcPts val="600"/>
                </a:spcBef>
                <a:buNone/>
              </a:pPr>
              <a:r>
                <a:rPr lang="el-GR" sz="1800" b="1" dirty="0">
                  <a:solidFill>
                    <a:schemeClr val="tx2"/>
                  </a:solidFill>
                </a:rPr>
                <a:t>Μιχάλης Παρασκευάς</a:t>
              </a:r>
              <a:r>
                <a:rPr lang="el-GR" sz="1800" dirty="0">
                  <a:solidFill>
                    <a:schemeClr val="tx2"/>
                  </a:solidFill>
                </a:rPr>
                <a:t>, </a:t>
              </a:r>
            </a:p>
            <a:p>
              <a:pPr marL="0" indent="0">
                <a:lnSpc>
                  <a:spcPct val="130000"/>
                </a:lnSpc>
                <a:spcBef>
                  <a:spcPts val="600"/>
                </a:spcBef>
                <a:buNone/>
              </a:pPr>
              <a:r>
                <a:rPr lang="el-GR" sz="1400" i="1" dirty="0">
                  <a:solidFill>
                    <a:schemeClr val="tx2"/>
                  </a:solidFill>
                </a:rPr>
                <a:t>Καθηγητής Πανεπιστημίου Πελοποννήσου, </a:t>
              </a:r>
              <a:br>
                <a:rPr lang="en-US" sz="1400" i="1" dirty="0">
                  <a:solidFill>
                    <a:schemeClr val="tx2"/>
                  </a:solidFill>
                </a:rPr>
              </a:br>
              <a:r>
                <a:rPr lang="el-GR" sz="1400" i="1" dirty="0">
                  <a:solidFill>
                    <a:schemeClr val="tx2"/>
                  </a:solidFill>
                </a:rPr>
                <a:t>Αντιπρόεδρος ΙΤΥΕ «Διόφαντος», </a:t>
              </a:r>
              <a:br>
                <a:rPr lang="el-GR" sz="1400" i="1" dirty="0">
                  <a:solidFill>
                    <a:schemeClr val="tx2"/>
                  </a:solidFill>
                </a:rPr>
              </a:br>
              <a:r>
                <a:rPr lang="el-GR" sz="1400" i="1" dirty="0">
                  <a:solidFill>
                    <a:schemeClr val="tx2"/>
                  </a:solidFill>
                </a:rPr>
                <a:t>Υπεύθυνος Εθνικού Οργανισμού Υποστήριξης </a:t>
              </a:r>
              <a:r>
                <a:rPr lang="en-GB" sz="1400" i="1" dirty="0">
                  <a:solidFill>
                    <a:schemeClr val="tx2"/>
                  </a:solidFill>
                </a:rPr>
                <a:t>eTwinning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BBF66D1-2341-AE95-4EE1-3B8D3734CAD5}"/>
              </a:ext>
            </a:extLst>
          </p:cNvPr>
          <p:cNvSpPr/>
          <p:nvPr/>
        </p:nvSpPr>
        <p:spPr>
          <a:xfrm>
            <a:off x="4727848" y="0"/>
            <a:ext cx="167907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491CA1-BE6D-A6A9-31F9-AFB6703F3E3C}"/>
              </a:ext>
            </a:extLst>
          </p:cNvPr>
          <p:cNvSpPr/>
          <p:nvPr/>
        </p:nvSpPr>
        <p:spPr>
          <a:xfrm>
            <a:off x="4876129" y="0"/>
            <a:ext cx="167907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247F75B-D9E0-9DEC-E398-1977ACD23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r="7272"/>
          <a:stretch>
            <a:fillRect/>
          </a:stretch>
        </p:blipFill>
        <p:spPr>
          <a:xfrm>
            <a:off x="1401672" y="6525345"/>
            <a:ext cx="3830232" cy="3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64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7A33-7A26-17CF-72CA-5C5EDC6A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l-GR" dirty="0" err="1"/>
              <a:t>Webinars</a:t>
            </a:r>
            <a:r>
              <a:rPr lang="el-GR" dirty="0"/>
              <a:t> </a:t>
            </a:r>
            <a:r>
              <a:rPr lang="en-US" dirty="0"/>
              <a:t>&amp; </a:t>
            </a:r>
            <a:r>
              <a:rPr lang="el-GR" dirty="0"/>
              <a:t>επιμορφωτικές δράσεις Πρεσβευτών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AD270-5ADB-CC55-236F-B885011FFC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6049888" cy="38877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l-GR" b="1" dirty="0"/>
              <a:t>Μαζική, αποκεντρωμένη, στοχευμένη υποστήριξη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l-GR" dirty="0"/>
              <a:t>Δραστηριότητα </a:t>
            </a:r>
            <a:r>
              <a:rPr lang="en-US" dirty="0"/>
              <a:t>2022 – 2026</a:t>
            </a:r>
            <a:r>
              <a:rPr lang="el-GR" dirty="0"/>
              <a:t>: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b="1" dirty="0"/>
              <a:t>554</a:t>
            </a:r>
            <a:r>
              <a:rPr lang="el-GR" dirty="0"/>
              <a:t> </a:t>
            </a:r>
            <a:r>
              <a:rPr lang="el-GR" dirty="0" err="1"/>
              <a:t>τηλεκπαιδεύσεις</a:t>
            </a:r>
            <a:endParaRPr lang="el-GR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b="1" dirty="0"/>
              <a:t>35.777 </a:t>
            </a:r>
            <a:r>
              <a:rPr lang="el-GR" dirty="0"/>
              <a:t>συμμετοχές εκπαιδευτικών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b="1" dirty="0"/>
              <a:t>Θεματικές: </a:t>
            </a:r>
            <a:r>
              <a:rPr lang="el-GR" sz="2000" dirty="0"/>
              <a:t>ESEP, </a:t>
            </a:r>
            <a:r>
              <a:rPr lang="el-GR" sz="2000" dirty="0" err="1"/>
              <a:t>TwinSpace</a:t>
            </a:r>
            <a:r>
              <a:rPr lang="el-GR" sz="2000" dirty="0"/>
              <a:t>, ποιότητα έργων, eTwinning </a:t>
            </a:r>
            <a:r>
              <a:rPr lang="el-GR" sz="2000" dirty="0" err="1"/>
              <a:t>Schools</a:t>
            </a:r>
            <a:r>
              <a:rPr lang="el-GR" sz="2000" dirty="0"/>
              <a:t>, ψηφιακά εργαλεία, Εργαστήρια Δεξιοτήτων, Αρχική Εκπαίδευση Εκπαιδευτικών, κλπ.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dirty="0"/>
              <a:t>Συνδυασμός ενημέρωσης, καθοδήγησης και εμψύχωσης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A57A28-6565-2EE7-D0E4-5D040A6BB9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4020661"/>
              </p:ext>
            </p:extLst>
          </p:nvPr>
        </p:nvGraphicFramePr>
        <p:xfrm>
          <a:off x="6960096" y="2060848"/>
          <a:ext cx="460851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804700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AE49-84F1-21AD-6785-620D3087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824" y="989012"/>
            <a:ext cx="7278400" cy="812874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Επαγγελματική ανάπτυξη εκπαιδευτικών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9785D-D100-B5A4-3E13-2506047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66231"/>
            <a:ext cx="6172200" cy="3521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b="1" dirty="0">
                <a:latin typeface="+mj-lt"/>
              </a:rPr>
              <a:t>Η κοινότητα μεγαλώνει όταν οι εκπαιδευτικοί ενδυναμώνονται</a:t>
            </a:r>
          </a:p>
          <a:p>
            <a:r>
              <a:rPr lang="el-GR" sz="2000" dirty="0" err="1">
                <a:latin typeface="+mj-lt"/>
              </a:rPr>
              <a:t>Webinars</a:t>
            </a:r>
            <a:r>
              <a:rPr lang="el-GR" sz="2000" dirty="0">
                <a:latin typeface="+mj-lt"/>
              </a:rPr>
              <a:t> και δράσεις Πρεσβευτών </a:t>
            </a:r>
          </a:p>
          <a:p>
            <a:r>
              <a:rPr lang="el-GR" sz="2000" dirty="0">
                <a:latin typeface="+mj-lt"/>
              </a:rPr>
              <a:t>Ανοικτά διαδικτυακά μαθήματα μεγάλης διάρκειας </a:t>
            </a:r>
          </a:p>
          <a:p>
            <a:r>
              <a:rPr lang="el-GR" sz="2000" dirty="0" err="1">
                <a:latin typeface="+mj-lt"/>
              </a:rPr>
              <a:t>MOOCs</a:t>
            </a:r>
            <a:r>
              <a:rPr lang="el-GR" sz="2000" dirty="0">
                <a:latin typeface="+mj-lt"/>
              </a:rPr>
              <a:t> για ευρεία και ευέλικτη πρόσβαση </a:t>
            </a:r>
          </a:p>
          <a:p>
            <a:r>
              <a:rPr lang="el-GR" sz="2000" dirty="0">
                <a:latin typeface="+mj-lt"/>
              </a:rPr>
              <a:t>Παιδαγωγικοί οδηγοί</a:t>
            </a:r>
          </a:p>
          <a:p>
            <a:r>
              <a:rPr lang="el-GR" sz="2000" dirty="0">
                <a:latin typeface="+mj-lt"/>
              </a:rPr>
              <a:t>PDW και </a:t>
            </a:r>
            <a:r>
              <a:rPr lang="el-GR" sz="2000" dirty="0" err="1">
                <a:latin typeface="+mj-lt"/>
              </a:rPr>
              <a:t>Contact</a:t>
            </a:r>
            <a:r>
              <a:rPr lang="el-GR" sz="2000" dirty="0">
                <a:latin typeface="+mj-lt"/>
              </a:rPr>
              <a:t> </a:t>
            </a:r>
            <a:r>
              <a:rPr lang="el-GR" sz="2000" dirty="0" err="1">
                <a:latin typeface="+mj-lt"/>
              </a:rPr>
              <a:t>Seminars</a:t>
            </a:r>
            <a:r>
              <a:rPr lang="el-GR" sz="2000" dirty="0">
                <a:latin typeface="+mj-lt"/>
              </a:rPr>
              <a:t> σε ευρωπαϊκό επίπεδο </a:t>
            </a:r>
          </a:p>
          <a:p>
            <a:r>
              <a:rPr lang="el-GR" sz="2000" dirty="0">
                <a:latin typeface="+mj-lt"/>
              </a:rPr>
              <a:t>Ειδικές θεματικές: STEM, Τεχνητή Νοημοσύνη, ITE, ψηφιακά εργαλεία.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C8DBC4-B853-7B27-1AF0-A3DE20EEC532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E48BC5-BD4B-F2F0-9DD1-6264332D3867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9699E0-11C3-772F-DEB0-18D6900FE951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1E0CB8-05F2-D44D-7EDD-F23EAE287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9" r="6379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754853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605EB-8325-2755-855A-26B4112FE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43"/>
            <a:ext cx="6265912" cy="1557867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Ανοικτά Διαδικτυακά Μαθήματα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18F88-9EE4-57D5-EB78-C52F2E275A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31167"/>
            <a:ext cx="6913984" cy="3456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Δομημένη επιμόρφωση μεγάλης διάρκειας</a:t>
            </a:r>
          </a:p>
          <a:p>
            <a:r>
              <a:rPr lang="el-GR" b="1" dirty="0"/>
              <a:t>18 </a:t>
            </a:r>
            <a:r>
              <a:rPr lang="el-GR" dirty="0"/>
              <a:t>μαθήματα διάρκειας </a:t>
            </a:r>
            <a:r>
              <a:rPr lang="el-GR" b="1" dirty="0"/>
              <a:t>200 ωρών </a:t>
            </a:r>
            <a:r>
              <a:rPr lang="el-GR" dirty="0"/>
              <a:t>έκαστο</a:t>
            </a:r>
          </a:p>
          <a:p>
            <a:r>
              <a:rPr lang="el-GR" dirty="0"/>
              <a:t>Ετήσιοι κύκλοι Οκτωβρίου - Απριλίου </a:t>
            </a:r>
          </a:p>
          <a:p>
            <a:r>
              <a:rPr lang="el-GR" b="1" dirty="0"/>
              <a:t>Θεματικές: </a:t>
            </a:r>
            <a:r>
              <a:rPr lang="el-GR" dirty="0"/>
              <a:t>ΤΠΕ,</a:t>
            </a:r>
            <a:r>
              <a:rPr lang="en-US" dirty="0"/>
              <a:t> </a:t>
            </a:r>
            <a:r>
              <a:rPr lang="el-GR" dirty="0"/>
              <a:t>Web 2.0,</a:t>
            </a:r>
            <a:r>
              <a:rPr lang="en-US" dirty="0"/>
              <a:t> </a:t>
            </a:r>
            <a:r>
              <a:rPr lang="el-GR" dirty="0"/>
              <a:t>πολυμέσα, κινητές συσκευές,</a:t>
            </a:r>
            <a:r>
              <a:rPr lang="en-US" dirty="0"/>
              <a:t> </a:t>
            </a:r>
            <a:r>
              <a:rPr lang="el-GR" dirty="0"/>
              <a:t>Εκπαιδευτική ρομποτική</a:t>
            </a:r>
            <a:r>
              <a:rPr lang="en-US" dirty="0"/>
              <a:t> </a:t>
            </a:r>
            <a:r>
              <a:rPr lang="el-GR" dirty="0"/>
              <a:t>– STEM, Τεχνητή Νοημοσύνη, διαδραστικά συστήματα μάθησης </a:t>
            </a:r>
          </a:p>
          <a:p>
            <a:r>
              <a:rPr lang="el-GR" dirty="0"/>
              <a:t>Δωρεάν ή ανοικτά εργαλεία και μόνιμα διαθέσιμο εκπαιδευτικό υλικό</a:t>
            </a:r>
          </a:p>
          <a:p>
            <a:r>
              <a:rPr lang="el-GR" dirty="0"/>
              <a:t>Άνω των </a:t>
            </a:r>
            <a:r>
              <a:rPr lang="el-GR" b="1" dirty="0"/>
              <a:t>1.500 εθελοντές επιμορφωτές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6466B3-D44E-A971-0BFE-B90DAA7C7277}"/>
              </a:ext>
            </a:extLst>
          </p:cNvPr>
          <p:cNvGrpSpPr/>
          <p:nvPr/>
        </p:nvGrpSpPr>
        <p:grpSpPr>
          <a:xfrm>
            <a:off x="7752184" y="692696"/>
            <a:ext cx="3402936" cy="5278560"/>
            <a:chOff x="7617451" y="304911"/>
            <a:chExt cx="3838616" cy="59543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35DA43-4C35-9E3E-3848-E1A476986FCA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398804-15B1-4899-E0B5-80257660BC85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5EE9FF-D795-687B-AA71-09A7DC284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0" r="3282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10269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FD01B-781D-4731-3499-B30D9C2FC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589744"/>
            <a:ext cx="11018440" cy="1070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Η κλίμακα των ανοικτών μαθημάτων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0974333-01D7-8DE3-B713-36D33792A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183732"/>
              </p:ext>
            </p:extLst>
          </p:nvPr>
        </p:nvGraphicFramePr>
        <p:xfrm>
          <a:off x="429749" y="2063880"/>
          <a:ext cx="5522235" cy="352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2250610-924C-3F2A-2506-22EBF09BEF65}"/>
              </a:ext>
            </a:extLst>
          </p:cNvPr>
          <p:cNvSpPr txBox="1"/>
          <p:nvPr/>
        </p:nvSpPr>
        <p:spPr>
          <a:xfrm>
            <a:off x="6600056" y="1885069"/>
            <a:ext cx="4896544" cy="3845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l-G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Σχολικό έτος </a:t>
            </a:r>
            <a:r>
              <a:rPr lang="el-GR" sz="2000" b="1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2026-27</a:t>
            </a:r>
            <a:r>
              <a:rPr lang="el-G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u="sng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τρία (3) νέα μαθήματα</a:t>
            </a:r>
            <a:r>
              <a:rPr lang="el-G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«R1: Παιγνιώδης μάθηση, υπολογιστική σκέψη και εκπαιδευτική ρομποτική στο Νηπιαγωγείο»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«Εκπαιδευτική Τεχνολογία, Σχεδιαστική Σκέψη και Ενεργός Πολιτειότητα», σε συνεργασία με το Αριστοτέλειο Πανεπιστήμιο Θεσσαλονίκης.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l-G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«Δημιουργία έργου </a:t>
            </a:r>
            <a:r>
              <a:rPr lang="en-GB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eTwinning </a:t>
            </a:r>
            <a:r>
              <a:rPr lang="el-GR" sz="20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Ποιοτικά κριτήρια» - (υποχρεωτικό μάθημα)</a:t>
            </a:r>
            <a:endParaRPr lang="el-GR" sz="2000" dirty="0">
              <a:latin typeface="Aptos Display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F7D2D-8482-214E-6F9D-ABEB5BFC9388}"/>
              </a:ext>
            </a:extLst>
          </p:cNvPr>
          <p:cNvSpPr txBox="1"/>
          <p:nvPr/>
        </p:nvSpPr>
        <p:spPr>
          <a:xfrm>
            <a:off x="335360" y="1602083"/>
            <a:ext cx="565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Πάνω από 99.350 εγγραφές σε πέντε (5) σχολικά έτη</a:t>
            </a:r>
            <a:endParaRPr lang="en-GR" b="1" dirty="0"/>
          </a:p>
        </p:txBody>
      </p:sp>
    </p:spTree>
    <p:extLst>
      <p:ext uri="{BB962C8B-B14F-4D97-AF65-F5344CB8AC3E}">
        <p14:creationId xmlns:p14="http://schemas.microsoft.com/office/powerpoint/2010/main" val="174684417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37E69-115A-0E68-29D8-8E75FB3C0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561F-5EBE-4009-C470-1FCED0CBA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/>
              <a:t>Ποιότητα και μετρήσιμη επίδραση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77FA1-55E8-8652-1178-707AD8085D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6697960" cy="3887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latin typeface="+mj-lt"/>
              </a:rPr>
              <a:t>Η επιμόρφωση αλλάζει τις ψηφιακές δεξιότητες !</a:t>
            </a:r>
          </a:p>
          <a:p>
            <a:pPr>
              <a:lnSpc>
                <a:spcPct val="100000"/>
              </a:lnSpc>
            </a:pPr>
            <a:r>
              <a:rPr lang="el-GR" dirty="0">
                <a:latin typeface="+mj-lt"/>
              </a:rPr>
              <a:t>Αξιολόγηση με τη μεθοδολογία </a:t>
            </a:r>
            <a:r>
              <a:rPr lang="el-GR" b="1" dirty="0">
                <a:latin typeface="+mj-lt"/>
              </a:rPr>
              <a:t>Selfie4Teachers </a:t>
            </a:r>
            <a:br>
              <a:rPr lang="en-US" b="1" dirty="0">
                <a:latin typeface="+mj-lt"/>
              </a:rPr>
            </a:br>
            <a:r>
              <a:rPr lang="el-GR" dirty="0">
                <a:latin typeface="+mj-lt"/>
              </a:rPr>
              <a:t>(επίσημο εργαλείο της Ευρωπαϊκής Επιτροπής)</a:t>
            </a:r>
          </a:p>
          <a:p>
            <a:pPr>
              <a:lnSpc>
                <a:spcPct val="100000"/>
              </a:lnSpc>
            </a:pPr>
            <a:r>
              <a:rPr lang="el-GR" dirty="0">
                <a:latin typeface="+mj-lt"/>
              </a:rPr>
              <a:t>Διαπιστώθηκε βελτίωση των ψηφιακών δεξιοτήτων:</a:t>
            </a:r>
            <a:endParaRPr lang="en-US" dirty="0">
              <a:latin typeface="+mj-lt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l-GR" sz="2000" dirty="0">
                <a:latin typeface="+mj-lt"/>
              </a:rPr>
              <a:t>Επιμορφούμενων:     </a:t>
            </a:r>
            <a:r>
              <a:rPr lang="en-US" sz="2000" b="1" dirty="0">
                <a:latin typeface="+mj-lt"/>
              </a:rPr>
              <a:t>+</a:t>
            </a:r>
            <a:r>
              <a:rPr lang="el-GR" sz="2000" b="1" dirty="0">
                <a:latin typeface="+mj-lt"/>
              </a:rPr>
              <a:t>17% </a:t>
            </a:r>
            <a:r>
              <a:rPr lang="el-GR" sz="2000" dirty="0">
                <a:latin typeface="+mj-lt"/>
              </a:rPr>
              <a:t>(37% </a:t>
            </a:r>
            <a:r>
              <a:rPr lang="el-GR" sz="2000" dirty="0">
                <a:latin typeface="+mj-lt"/>
                <a:ea typeface="Cambria Math" panose="02040503050406030204" pitchFamily="18" charset="0"/>
              </a:rPr>
              <a:t>⟶ </a:t>
            </a:r>
            <a:r>
              <a:rPr lang="el-GR" sz="2000" dirty="0">
                <a:latin typeface="+mj-lt"/>
              </a:rPr>
              <a:t>54%)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l-GR" sz="2000" dirty="0">
                <a:latin typeface="+mj-lt"/>
              </a:rPr>
              <a:t>Επιμορφωτών: 	  </a:t>
            </a:r>
            <a:r>
              <a:rPr lang="en-US" sz="2000" b="1" dirty="0">
                <a:latin typeface="+mj-lt"/>
              </a:rPr>
              <a:t>+ </a:t>
            </a:r>
            <a:r>
              <a:rPr lang="el-GR" sz="2000" b="1" dirty="0">
                <a:latin typeface="+mj-lt"/>
              </a:rPr>
              <a:t>15% </a:t>
            </a:r>
            <a:r>
              <a:rPr lang="el-GR" sz="2000" dirty="0">
                <a:latin typeface="+mj-lt"/>
              </a:rPr>
              <a:t>(60%</a:t>
            </a:r>
            <a:r>
              <a:rPr lang="el-GR" sz="2000" dirty="0">
                <a:latin typeface="+mj-lt"/>
                <a:ea typeface="Cambria Math" panose="02040503050406030204" pitchFamily="18" charset="0"/>
              </a:rPr>
              <a:t> ⟶ </a:t>
            </a:r>
            <a:r>
              <a:rPr lang="el-GR" sz="2000" dirty="0">
                <a:latin typeface="+mj-lt"/>
              </a:rPr>
              <a:t>75%)</a:t>
            </a:r>
          </a:p>
          <a:p>
            <a:pPr>
              <a:lnSpc>
                <a:spcPct val="100000"/>
              </a:lnSpc>
            </a:pPr>
            <a:r>
              <a:rPr lang="el-GR" dirty="0">
                <a:latin typeface="+mj-lt"/>
              </a:rPr>
              <a:t>Σύνδεση της επιμόρφωσης με τη διδακτική πράξη </a:t>
            </a:r>
          </a:p>
          <a:p>
            <a:pPr>
              <a:lnSpc>
                <a:spcPct val="100000"/>
              </a:lnSpc>
            </a:pPr>
            <a:r>
              <a:rPr lang="el-GR" dirty="0">
                <a:latin typeface="+mj-lt"/>
              </a:rPr>
              <a:t>Απόκτηση δεξιοτήτων για συνεργατικά έργα </a:t>
            </a:r>
            <a:r>
              <a:rPr lang="el-GR" dirty="0" err="1">
                <a:latin typeface="+mj-lt"/>
              </a:rPr>
              <a:t>eTwinning</a:t>
            </a:r>
            <a:endParaRPr lang="el-GR" dirty="0">
              <a:latin typeface="+mj-lt"/>
            </a:endParaRPr>
          </a:p>
        </p:txBody>
      </p:sp>
      <p:pic>
        <p:nvPicPr>
          <p:cNvPr id="1026" name="Picture 2" descr="Χρησιμοποιήστε το SELFIE for TEACHERS - European Education Area">
            <a:extLst>
              <a:ext uri="{FF2B5EF4-FFF2-40B4-BE49-F238E27FC236}">
                <a16:creationId xmlns:a16="http://schemas.microsoft.com/office/drawing/2014/main" id="{089F7638-5AA1-485F-63D0-FB827771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424191"/>
            <a:ext cx="4876304" cy="27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60414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1B13-5D81-8160-F14E-26240490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5264" y="589744"/>
            <a:ext cx="6958535" cy="1070000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l-GR" dirty="0"/>
              <a:t>Ξενόγλωσσα διαδικτυακά μαθήματα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5EB67-625C-B99C-F91E-A5AAF17E37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5920" y="1772816"/>
            <a:ext cx="5833864" cy="388778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b="1" dirty="0"/>
              <a:t>Η ελληνική εμπειρία ως υποστήριξη προς άλλες κοινότητες</a:t>
            </a:r>
          </a:p>
          <a:p>
            <a:pPr>
              <a:lnSpc>
                <a:spcPct val="110000"/>
              </a:lnSpc>
            </a:pPr>
            <a:r>
              <a:rPr lang="el-GR" dirty="0"/>
              <a:t>Μαθήματα στην αγγλική γλώσσα </a:t>
            </a:r>
          </a:p>
          <a:p>
            <a:pPr>
              <a:lnSpc>
                <a:spcPct val="110000"/>
              </a:lnSpc>
            </a:pPr>
            <a:r>
              <a:rPr lang="el-GR" dirty="0"/>
              <a:t>Θεματικές: Τεχνητή Νοημοσύνη (I &amp; II), </a:t>
            </a:r>
            <a:r>
              <a:rPr lang="el-GR" dirty="0" err="1"/>
              <a:t>Arduino</a:t>
            </a:r>
            <a:r>
              <a:rPr lang="el-GR" dirty="0"/>
              <a:t> </a:t>
            </a:r>
            <a:r>
              <a:rPr lang="el-GR" dirty="0" err="1"/>
              <a:t>Basic</a:t>
            </a:r>
            <a:r>
              <a:rPr lang="el-GR" dirty="0"/>
              <a:t> </a:t>
            </a:r>
          </a:p>
          <a:p>
            <a:pPr>
              <a:lnSpc>
                <a:spcPct val="110000"/>
              </a:lnSpc>
            </a:pPr>
            <a:r>
              <a:rPr lang="el-GR" dirty="0"/>
              <a:t>Προσφορά σε εκπαιδευτικούς Ευρωπαϊκών Σχολείων (88 εγγραφές)</a:t>
            </a:r>
          </a:p>
          <a:p>
            <a:pPr>
              <a:lnSpc>
                <a:spcPct val="110000"/>
              </a:lnSpc>
            </a:pPr>
            <a:r>
              <a:rPr lang="el-GR" dirty="0"/>
              <a:t>Υποστήριξη </a:t>
            </a:r>
            <a:r>
              <a:rPr lang="el-GR" dirty="0" err="1"/>
              <a:t>eTwinners</a:t>
            </a:r>
            <a:r>
              <a:rPr lang="el-GR" dirty="0"/>
              <a:t> από 8 χώρες: Αλβανία, Βόρεια Μακεδονία, Ιορδανία, Ιρλανδία, Κύπρος, Παλαιστίνη, Τουρκία, Τυνησία (183 εγγραφές)</a:t>
            </a:r>
          </a:p>
          <a:p>
            <a:pPr>
              <a:lnSpc>
                <a:spcPct val="110000"/>
              </a:lnSpc>
            </a:pPr>
            <a:r>
              <a:rPr lang="el-GR" dirty="0"/>
              <a:t>Διεθνής αξιοποίηση της τεχνογνωσίας του ελληνικού Ε.Ο.Υ.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B62647-FF82-5FA3-CFC9-E1652DA30F51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FC74A8-8278-5623-9AA0-926C6AE16F08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63C0756-63B1-BC58-E0E4-15C3964A1AB7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F3F397-BA24-7943-B926-1A1830F03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1" b="4481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29353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05CAD-EB2A-1D9B-72BB-E5CE94A9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MOOCs eTwinning</a:t>
            </a:r>
            <a:endParaRPr lang="el-GR" dirty="0"/>
          </a:p>
        </p:txBody>
      </p:sp>
      <p:pic>
        <p:nvPicPr>
          <p:cNvPr id="4" name="Εικόνα 13">
            <a:extLst>
              <a:ext uri="{FF2B5EF4-FFF2-40B4-BE49-F238E27FC236}">
                <a16:creationId xmlns:a16="http://schemas.microsoft.com/office/drawing/2014/main" id="{C30D69B5-01CF-F3B8-20E5-4925A066D55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384" y="1700808"/>
            <a:ext cx="2547059" cy="727089"/>
          </a:xfrm>
          <a:prstGeom prst="rect">
            <a:avLst/>
          </a:prstGeom>
          <a:noFill/>
        </p:spPr>
      </p:pic>
      <p:pic>
        <p:nvPicPr>
          <p:cNvPr id="5" name="Picture 4" descr="https://mooc.etwinning.gr/asset-v1:eTwinning_GR+CS001+2024_T8b+type@asset+block@Mooc-CourseImage.png">
            <a:extLst>
              <a:ext uri="{FF2B5EF4-FFF2-40B4-BE49-F238E27FC236}">
                <a16:creationId xmlns:a16="http://schemas.microsoft.com/office/drawing/2014/main" id="{9090C287-0226-47EF-7CBB-60F2291CD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t="10984" r="26603" b="7244"/>
          <a:stretch/>
        </p:blipFill>
        <p:spPr bwMode="auto">
          <a:xfrm>
            <a:off x="335360" y="2690651"/>
            <a:ext cx="3129691" cy="266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DCDFC6-5E80-F787-844F-315E6B39F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406134"/>
              </p:ext>
            </p:extLst>
          </p:nvPr>
        </p:nvGraphicFramePr>
        <p:xfrm>
          <a:off x="3943543" y="1484784"/>
          <a:ext cx="7769080" cy="4378452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652443">
                  <a:extLst>
                    <a:ext uri="{9D8B030D-6E8A-4147-A177-3AD203B41FA5}">
                      <a16:colId xmlns:a16="http://schemas.microsoft.com/office/drawing/2014/main" val="2787091365"/>
                    </a:ext>
                  </a:extLst>
                </a:gridCol>
                <a:gridCol w="3941536">
                  <a:extLst>
                    <a:ext uri="{9D8B030D-6E8A-4147-A177-3AD203B41FA5}">
                      <a16:colId xmlns:a16="http://schemas.microsoft.com/office/drawing/2014/main" val="3305944555"/>
                    </a:ext>
                  </a:extLst>
                </a:gridCol>
                <a:gridCol w="1570868">
                  <a:extLst>
                    <a:ext uri="{9D8B030D-6E8A-4147-A177-3AD203B41FA5}">
                      <a16:colId xmlns:a16="http://schemas.microsoft.com/office/drawing/2014/main" val="2401920713"/>
                    </a:ext>
                  </a:extLst>
                </a:gridCol>
                <a:gridCol w="1604233">
                  <a:extLst>
                    <a:ext uri="{9D8B030D-6E8A-4147-A177-3AD203B41FA5}">
                      <a16:colId xmlns:a16="http://schemas.microsoft.com/office/drawing/2014/main" val="1668860179"/>
                    </a:ext>
                  </a:extLst>
                </a:gridCol>
              </a:tblGrid>
              <a:tr h="504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α/α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Aptos Display" panose="020B0004020202020204" pitchFamily="34" charset="0"/>
                        </a:rPr>
                        <a:t>Τίτλος </a:t>
                      </a:r>
                      <a:r>
                        <a:rPr lang="en-US" sz="1500">
                          <a:effectLst/>
                          <a:latin typeface="Aptos Display" panose="020B0004020202020204" pitchFamily="34" charset="0"/>
                        </a:rPr>
                        <a:t>MOOC </a:t>
                      </a:r>
                      <a:endParaRPr lang="el-GR" sz="150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Προσφέρθηκε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Επιμορφώθηκαν</a:t>
                      </a:r>
                      <a:br>
                        <a:rPr lang="en-US" sz="1500" dirty="0">
                          <a:effectLst/>
                          <a:latin typeface="Aptos Display" panose="020B0004020202020204" pitchFamily="34" charset="0"/>
                        </a:rPr>
                      </a:br>
                      <a:r>
                        <a:rPr lang="en-US" sz="1500" b="0" dirty="0">
                          <a:effectLst/>
                          <a:latin typeface="Aptos Display" panose="020B0004020202020204" pitchFamily="34" charset="0"/>
                        </a:rPr>
                        <a:t>(</a:t>
                      </a:r>
                      <a:r>
                        <a:rPr lang="el-GR" sz="1500" b="0" dirty="0">
                          <a:effectLst/>
                          <a:latin typeface="Aptos Display" panose="020B0004020202020204" pitchFamily="34" charset="0"/>
                        </a:rPr>
                        <a:t>εκπαιδευτικοί, </a:t>
                      </a:r>
                      <a:br>
                        <a:rPr lang="el-GR" sz="1500" b="0" dirty="0">
                          <a:effectLst/>
                          <a:latin typeface="Aptos Display" panose="020B0004020202020204" pitchFamily="34" charset="0"/>
                        </a:rPr>
                      </a:br>
                      <a:r>
                        <a:rPr lang="el-GR" sz="1500" b="0" dirty="0">
                          <a:effectLst/>
                          <a:latin typeface="Aptos Display" panose="020B0004020202020204" pitchFamily="34" charset="0"/>
                        </a:rPr>
                        <a:t>φοιτητές)</a:t>
                      </a:r>
                      <a:endParaRPr lang="el-GR" sz="1500" b="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862517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Aptos Display" panose="020B0004020202020204" pitchFamily="34" charset="0"/>
                        </a:rPr>
                        <a:t>1</a:t>
                      </a:r>
                      <a:endParaRPr lang="el-GR" sz="150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«eTwinning &amp; Εργαστήρια Δεξιοτήτων: Συνεργατικές Δράσεις για την Καλλιέργεια Γνώσεων, Δεξιοτήτων και Ικανοτήτων»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2022, 2023</a:t>
                      </a:r>
                      <a:br>
                        <a:rPr lang="en-US" sz="1500" dirty="0">
                          <a:effectLst/>
                          <a:latin typeface="Aptos Display" panose="020B0004020202020204" pitchFamily="34" charset="0"/>
                        </a:rPr>
                      </a:br>
                      <a:r>
                        <a:rPr lang="en-US" sz="1500" dirty="0">
                          <a:effectLst/>
                          <a:latin typeface="Aptos Display" panose="020B0004020202020204" pitchFamily="34" charset="0"/>
                        </a:rPr>
                        <a:t>(2025, 2026 </a:t>
                      </a:r>
                      <a:b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</a:br>
                      <a:r>
                        <a:rPr lang="en-US" sz="1500" dirty="0">
                          <a:effectLst/>
                          <a:latin typeface="Aptos Display" panose="020B0004020202020204" pitchFamily="34" charset="0"/>
                        </a:rPr>
                        <a:t>self-paced)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effectLst/>
                          <a:latin typeface="Aptos Display" panose="020B0004020202020204" pitchFamily="34" charset="0"/>
                        </a:rPr>
                        <a:t>8</a:t>
                      </a:r>
                      <a:r>
                        <a:rPr lang="el-GR" sz="1500" b="1" dirty="0">
                          <a:effectLst/>
                          <a:latin typeface="Aptos Display" panose="020B0004020202020204" pitchFamily="34" charset="0"/>
                        </a:rPr>
                        <a:t>.</a:t>
                      </a:r>
                      <a:r>
                        <a:rPr lang="en-US" sz="1500" b="1" dirty="0">
                          <a:effectLst/>
                          <a:latin typeface="Aptos Display" panose="020B0004020202020204" pitchFamily="34" charset="0"/>
                        </a:rPr>
                        <a:t>069</a:t>
                      </a:r>
                      <a:endParaRPr lang="el-GR" sz="1500" b="1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6781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Aptos Display" panose="020B0004020202020204" pitchFamily="34" charset="0"/>
                        </a:rPr>
                        <a:t>2</a:t>
                      </a:r>
                      <a:endParaRPr lang="el-GR" sz="150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«Εισαγωγή στο eTwinning, την ευρωπαϊκή </a:t>
                      </a:r>
                      <a:br>
                        <a:rPr lang="en-US" sz="1500" dirty="0">
                          <a:effectLst/>
                          <a:latin typeface="Aptos Display" panose="020B0004020202020204" pitchFamily="34" charset="0"/>
                        </a:rPr>
                      </a:b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δράση για την εκπαίδευση»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2023</a:t>
                      </a:r>
                      <a:br>
                        <a:rPr lang="en-US" sz="1500" dirty="0">
                          <a:effectLst/>
                          <a:latin typeface="Aptos Display" panose="020B0004020202020204" pitchFamily="34" charset="0"/>
                        </a:rPr>
                      </a:b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(2025, 2026 </a:t>
                      </a:r>
                      <a:b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</a:br>
                      <a:r>
                        <a:rPr lang="en-US" sz="1500" dirty="0">
                          <a:effectLst/>
                          <a:latin typeface="Aptos Display" panose="020B0004020202020204" pitchFamily="34" charset="0"/>
                        </a:rPr>
                        <a:t>self-paced)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effectLst/>
                          <a:latin typeface="Aptos Display" panose="020B0004020202020204" pitchFamily="34" charset="0"/>
                        </a:rPr>
                        <a:t>7</a:t>
                      </a:r>
                      <a:r>
                        <a:rPr lang="el-GR" sz="1500" b="1" dirty="0">
                          <a:effectLst/>
                          <a:latin typeface="Aptos Display" panose="020B0004020202020204" pitchFamily="34" charset="0"/>
                        </a:rPr>
                        <a:t>.</a:t>
                      </a:r>
                      <a:r>
                        <a:rPr lang="en-US" sz="1500" b="1" dirty="0">
                          <a:effectLst/>
                          <a:latin typeface="Aptos Display" panose="020B0004020202020204" pitchFamily="34" charset="0"/>
                        </a:rPr>
                        <a:t>087</a:t>
                      </a:r>
                      <a:endParaRPr lang="el-GR" sz="1500" b="1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9471951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Aptos Display" panose="020B0004020202020204" pitchFamily="34" charset="0"/>
                        </a:rPr>
                        <a:t>3</a:t>
                      </a:r>
                      <a:endParaRPr lang="el-GR" sz="150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«H ευρωπαϊκή δράση eTwinning στην </a:t>
                      </a:r>
                      <a:b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</a:b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Τριτοβάθμια Εκπαίδευση»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2024</a:t>
                      </a:r>
                      <a:br>
                        <a:rPr lang="en-US" sz="1500" dirty="0">
                          <a:effectLst/>
                          <a:latin typeface="Aptos Display" panose="020B0004020202020204" pitchFamily="34" charset="0"/>
                        </a:rPr>
                      </a:br>
                      <a:r>
                        <a:rPr lang="en-US" sz="1500" dirty="0">
                          <a:effectLst/>
                          <a:latin typeface="Aptos Display" panose="020B0004020202020204" pitchFamily="34" charset="0"/>
                        </a:rPr>
                        <a:t>(2025, 2026 </a:t>
                      </a:r>
                      <a:b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</a:br>
                      <a:r>
                        <a:rPr lang="en-US" sz="1500" dirty="0">
                          <a:effectLst/>
                          <a:latin typeface="Aptos Display" panose="020B0004020202020204" pitchFamily="34" charset="0"/>
                        </a:rPr>
                        <a:t>self-paced)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effectLst/>
                          <a:latin typeface="Aptos Display" panose="020B0004020202020204" pitchFamily="34" charset="0"/>
                        </a:rPr>
                        <a:t>1.214</a:t>
                      </a:r>
                      <a:endParaRPr lang="el-GR" sz="1500" b="1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2041924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Aptos Display" panose="020B0004020202020204" pitchFamily="34" charset="0"/>
                        </a:rPr>
                        <a:t>4</a:t>
                      </a:r>
                      <a:endParaRPr lang="el-GR" sz="150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«Σχεδιάζοντας ένα Ποιοτικό, Συνεργατικό eTwinning έργο»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2024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b="1" dirty="0">
                          <a:effectLst/>
                          <a:latin typeface="Aptos Display" panose="020B0004020202020204" pitchFamily="34" charset="0"/>
                        </a:rPr>
                        <a:t>1.9</a:t>
                      </a:r>
                      <a:r>
                        <a:rPr lang="en-US" sz="1500" b="1" dirty="0">
                          <a:effectLst/>
                          <a:latin typeface="Aptos Display" panose="020B0004020202020204" pitchFamily="34" charset="0"/>
                        </a:rPr>
                        <a:t>11</a:t>
                      </a:r>
                      <a:endParaRPr lang="el-GR" sz="1500" b="1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788692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>
                          <a:effectLst/>
                          <a:latin typeface="Aptos Display" panose="020B0004020202020204" pitchFamily="34" charset="0"/>
                        </a:rPr>
                        <a:t>5</a:t>
                      </a:r>
                      <a:endParaRPr lang="el-GR" sz="150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«Αξιοποίηση της Τεχνητής Νοημοσύνης στην Εκπαίδευση και στα Προγράμματα eTwinning»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dirty="0">
                          <a:effectLst/>
                          <a:latin typeface="Aptos Display" panose="020B0004020202020204" pitchFamily="34" charset="0"/>
                        </a:rPr>
                        <a:t>2025</a:t>
                      </a:r>
                      <a:endParaRPr lang="el-GR" sz="15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b="1" dirty="0">
                          <a:effectLst/>
                          <a:latin typeface="Aptos Display" panose="020B0004020202020204" pitchFamily="34" charset="0"/>
                        </a:rPr>
                        <a:t>3.</a:t>
                      </a:r>
                      <a:r>
                        <a:rPr lang="en-US" sz="1500" b="1" dirty="0">
                          <a:effectLst/>
                          <a:latin typeface="Aptos Display" panose="020B0004020202020204" pitchFamily="34" charset="0"/>
                        </a:rPr>
                        <a:t>029</a:t>
                      </a:r>
                      <a:endParaRPr lang="el-GR" sz="1500" b="1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5825616"/>
                  </a:ext>
                </a:extLst>
              </a:tr>
              <a:tr h="180340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b="1" dirty="0">
                          <a:effectLst/>
                          <a:latin typeface="Aptos Display" panose="020B0004020202020204" pitchFamily="34" charset="0"/>
                        </a:rPr>
                        <a:t>Σύνολο</a:t>
                      </a:r>
                      <a:endParaRPr lang="el-GR" sz="1500" b="1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500" b="1" dirty="0">
                          <a:effectLst/>
                          <a:latin typeface="Aptos Display" panose="020B0004020202020204" pitchFamily="34" charset="0"/>
                        </a:rPr>
                        <a:t>21.310</a:t>
                      </a:r>
                      <a:endParaRPr lang="el-GR" sz="1500" b="1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7191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708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F5E28-FAC8-DCF7-002F-37C6E29B3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l-GR" dirty="0"/>
              <a:t>Συνεργασία με φορείς εκπαιδευτικής πολιτικής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8AB039-EC6D-5389-07DE-B9450453AF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39816" y="1844675"/>
            <a:ext cx="6913984" cy="388778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400" b="1" dirty="0"/>
              <a:t>Το eTwinning μέσα στο εθνικό εκπαιδευτικό οικοσύστημα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b="1" dirty="0"/>
              <a:t>ΙΕΠ</a:t>
            </a:r>
            <a:r>
              <a:rPr lang="el-GR" sz="2400" dirty="0"/>
              <a:t>: Διασύνδεση με τα </a:t>
            </a:r>
            <a:r>
              <a:rPr lang="el-GR" sz="2400" b="1" dirty="0"/>
              <a:t>Εργαστήρια Δεξιοτήτων</a:t>
            </a:r>
            <a:r>
              <a:rPr lang="el-GR" sz="2400" dirty="0"/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b="1" dirty="0"/>
              <a:t>ΙΚΥ</a:t>
            </a:r>
            <a:r>
              <a:rPr lang="el-GR" sz="2400" dirty="0"/>
              <a:t>: Προώθηση δράσεων </a:t>
            </a:r>
            <a:r>
              <a:rPr lang="el-GR" sz="2400" b="1" dirty="0"/>
              <a:t>κινητικότητας και συνεργασίας ΚΑ1/ΚΑ2 </a:t>
            </a:r>
            <a:r>
              <a:rPr lang="el-GR" sz="2400" dirty="0"/>
              <a:t>στα σχολεία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b="1" dirty="0"/>
              <a:t>Εθνική Ακαδημία Ψηφιακών Ικανοτήτων</a:t>
            </a:r>
            <a:r>
              <a:rPr lang="el-GR" sz="2400" dirty="0"/>
              <a:t>: Προσφορά εννέα (9) ψηφιακών μαθημάτων για την καλλιέργεια των ψηφιακών δεξιοτήτων.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b="1" dirty="0"/>
              <a:t>Εθνικό Κέντρο Δημόσιας Διοίκησης και Τοπικής Αυτοδιοίκησης</a:t>
            </a:r>
            <a:r>
              <a:rPr lang="el-GR" sz="2400" dirty="0"/>
              <a:t>: δωρεάν παροχή μαθημάτων στους εκπαιδευτικούς για το eTwinning. </a:t>
            </a:r>
          </a:p>
        </p:txBody>
      </p:sp>
      <p:pic>
        <p:nvPicPr>
          <p:cNvPr id="6" name="Picture 2" descr="upload.wikimedia.org/wikipedia/el/e/e5/%CE%9B%CE%B...">
            <a:extLst>
              <a:ext uri="{FF2B5EF4-FFF2-40B4-BE49-F238E27FC236}">
                <a16:creationId xmlns:a16="http://schemas.microsoft.com/office/drawing/2014/main" id="{11E34914-7ECB-DF2F-17C5-5FB10AC7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8" y="3333387"/>
            <a:ext cx="973992" cy="91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06E4E6-26A4-FF27-298A-265D028D6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07" y="4803300"/>
            <a:ext cx="3246801" cy="437393"/>
          </a:xfrm>
          <a:prstGeom prst="rect">
            <a:avLst/>
          </a:prstGeom>
        </p:spPr>
      </p:pic>
      <p:pic>
        <p:nvPicPr>
          <p:cNvPr id="3074" name="Picture 2" descr="ΕΚΔΔΑ">
            <a:extLst>
              <a:ext uri="{FF2B5EF4-FFF2-40B4-BE49-F238E27FC236}">
                <a16:creationId xmlns:a16="http://schemas.microsoft.com/office/drawing/2014/main" id="{3FBA24A5-A9B9-4965-BDA6-86D287CB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56" y="3158820"/>
            <a:ext cx="1950579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60E0E99-0EBD-6BC4-403B-485BC4490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87" y="2051482"/>
            <a:ext cx="2835952" cy="70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00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3CFB23-1704-9F20-4E92-1837F1B84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5" t="9383" r="16841"/>
          <a:stretch>
            <a:fillRect/>
          </a:stretch>
        </p:blipFill>
        <p:spPr>
          <a:xfrm>
            <a:off x="191344" y="1657968"/>
            <a:ext cx="4824536" cy="460332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BDA1E-BB3C-0F54-4212-05004571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eTwinning </a:t>
            </a:r>
            <a:r>
              <a:rPr lang="el-GR"/>
              <a:t>και Εργαστήρια Δεξιοτήτων</a:t>
            </a:r>
            <a:endParaRPr lang="el-G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0B8F44-9D74-A5C9-FFB2-42E064B8B0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9896" y="1844675"/>
            <a:ext cx="6193904" cy="3887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b="1" dirty="0"/>
              <a:t>Μετατρέποντας εθνικές δράσεις σε συνεργατικά ευρωπαϊκά έργα</a:t>
            </a:r>
            <a:endParaRPr lang="el-GR" sz="2000" dirty="0"/>
          </a:p>
          <a:p>
            <a:r>
              <a:rPr lang="el-GR" sz="2000" dirty="0"/>
              <a:t>Συνεργασία με το </a:t>
            </a:r>
            <a:r>
              <a:rPr lang="el-GR" sz="2000" b="1" dirty="0"/>
              <a:t>Ινστιτούτο Εκπαιδευτικής Πολιτικής</a:t>
            </a:r>
            <a:r>
              <a:rPr lang="el-GR" sz="2000" dirty="0"/>
              <a:t> </a:t>
            </a:r>
          </a:p>
          <a:p>
            <a:r>
              <a:rPr lang="el-GR" sz="2000" dirty="0"/>
              <a:t>MOOC για την αξιοποίηση των Εργαστηρίων Δεξιοτήτων μέσω </a:t>
            </a:r>
            <a:r>
              <a:rPr lang="el-GR" sz="2000" dirty="0" err="1"/>
              <a:t>eTwinning</a:t>
            </a:r>
            <a:r>
              <a:rPr lang="el-GR" sz="2000" dirty="0"/>
              <a:t> </a:t>
            </a:r>
          </a:p>
          <a:p>
            <a:r>
              <a:rPr lang="el-GR" sz="2000" b="1" dirty="0"/>
              <a:t>8.069 εκπαιδευτικοί</a:t>
            </a:r>
            <a:r>
              <a:rPr lang="el-GR" sz="2000" dirty="0"/>
              <a:t> έχουν παρακολουθήσει το σχετικό μάθημα </a:t>
            </a:r>
          </a:p>
          <a:p>
            <a:r>
              <a:rPr lang="el-GR" sz="2000" dirty="0"/>
              <a:t>Μετατροπή σχολικών</a:t>
            </a:r>
            <a:r>
              <a:rPr lang="el-GR" sz="2000" dirty="0">
                <a:solidFill>
                  <a:srgbClr val="FF0000"/>
                </a:solidFill>
              </a:rPr>
              <a:t> </a:t>
            </a:r>
            <a:r>
              <a:rPr lang="el-GR" sz="2000" dirty="0"/>
              <a:t>δραστηριοτήτων σε συνεργατικά έργα μεταξύ σχολείων </a:t>
            </a:r>
          </a:p>
          <a:p>
            <a:r>
              <a:rPr lang="el-GR" sz="2000" dirty="0"/>
              <a:t>Δημιουργία και διάθεση </a:t>
            </a:r>
            <a:r>
              <a:rPr lang="el-GR" sz="2000" b="1" dirty="0"/>
              <a:t>e-</a:t>
            </a:r>
            <a:r>
              <a:rPr lang="el-GR" sz="2000" b="1" dirty="0" err="1"/>
              <a:t>book</a:t>
            </a:r>
            <a:r>
              <a:rPr lang="el-GR" sz="2000" b="1" dirty="0"/>
              <a:t> καλών πρακτικών</a:t>
            </a:r>
            <a:endParaRPr lang="el-GR" sz="20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4448993-41EB-F13B-CA50-F3835017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5301208"/>
            <a:ext cx="1217312" cy="30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8558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6C7CC-D4ED-8421-E1DB-E42C3CA9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88963"/>
            <a:ext cx="7068716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eTwinning </a:t>
            </a:r>
            <a:r>
              <a:rPr lang="el-GR" dirty="0"/>
              <a:t>και </a:t>
            </a:r>
            <a:r>
              <a:rPr lang="en-US" dirty="0"/>
              <a:t>Erasmus+</a:t>
            </a:r>
            <a:endParaRPr lang="el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D8E442-D234-F16C-35AF-7833003FEB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3432" y="1844676"/>
            <a:ext cx="6696744" cy="39430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/>
              <a:t>Από το συνεργατικό έργο στη διεθνή κινητικότητα</a:t>
            </a:r>
            <a:endParaRPr lang="el-GR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Συνεργασία με το </a:t>
            </a:r>
            <a:r>
              <a:rPr lang="el-GR" b="1" dirty="0"/>
              <a:t>Ίδρυμα Κρατικών Υποτροφιών</a:t>
            </a:r>
            <a:endParaRPr lang="el-GR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Ενημέρωση σχολείων για δράσεις </a:t>
            </a:r>
            <a:r>
              <a:rPr lang="el-GR" b="1" dirty="0"/>
              <a:t>ΚΑ1 </a:t>
            </a:r>
            <a:r>
              <a:rPr lang="el-GR" dirty="0"/>
              <a:t>(κινητικότητα) και </a:t>
            </a:r>
            <a:r>
              <a:rPr lang="el-GR" b="1" dirty="0"/>
              <a:t>ΚΑ2</a:t>
            </a:r>
            <a:r>
              <a:rPr lang="el-GR" dirty="0"/>
              <a:t> (συνεργασία, καινοτομία)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Το eTwinning ως πρώτο βήμα ευρωπαϊκής συνεργασίας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Ανάπτυξη σχολικών συνεργασιών πριν από μεγαλύτερα ευρωπαϊκά σχέδια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Σύνδεση σχολικής καινοτομίας με ευρωπαϊκές ευκαιρίες κινητικότητας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B265A5-8588-E853-1D1E-0A034242FB7A}"/>
              </a:ext>
            </a:extLst>
          </p:cNvPr>
          <p:cNvGrpSpPr/>
          <p:nvPr/>
        </p:nvGrpSpPr>
        <p:grpSpPr>
          <a:xfrm>
            <a:off x="8165672" y="692696"/>
            <a:ext cx="3402936" cy="5278560"/>
            <a:chOff x="7617451" y="304911"/>
            <a:chExt cx="3838616" cy="59543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3491AD-C761-D2B5-317E-EEC8F8BB08AC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FA9698-2FE9-D928-C2D9-AFC0CCC816D0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4EC458-895E-DC7D-591C-EAF916A96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35063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487BE-1FB9-9FC7-DFAC-367AF481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824" y="589744"/>
            <a:ext cx="6841976" cy="1070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Τι είναι το </a:t>
            </a:r>
            <a:r>
              <a:rPr lang="en-US" dirty="0"/>
              <a:t>eTwinning;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03863-2640-E6B1-7735-3021D0F882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11824" y="2348880"/>
            <a:ext cx="7344816" cy="30963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/>
              <a:t>Το eTwinning είναι η Κοινότητα των Σχολείων στην Ευρώπη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Ευρωπαϊκή δράση σχολικής συνεργασίας από το 2005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Ασφαλές ψηφιακό περιβάλλον για συνεργατικά έργα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Εκπαιδευτικοί και μαθητές από διαφορετικές χώρες εργάζονται μαζί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Καλλιεργεί συνεργασία, δημιουργικότητα, ψηφιακές δεξιότητες, διαπολιτισμική κατανόηση, ευρωπαϊκή ταυτότητα.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871B71-B40C-5AFB-E5F3-49828FC196CD}"/>
              </a:ext>
            </a:extLst>
          </p:cNvPr>
          <p:cNvGrpSpPr/>
          <p:nvPr/>
        </p:nvGrpSpPr>
        <p:grpSpPr>
          <a:xfrm>
            <a:off x="838200" y="692696"/>
            <a:ext cx="3402936" cy="5278560"/>
            <a:chOff x="7617451" y="304911"/>
            <a:chExt cx="3838616" cy="59543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B9CBF4-D029-E1D0-83A2-E7B6E871D992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0C9382-64F3-81C4-4224-4785C2ACF68E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AB46AB-ACD8-9E26-D2D8-8F0EC6CE3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982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9D19-E94B-CBDC-0BB3-456323B7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800" y="588963"/>
            <a:ext cx="7058000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Initial Teacher Education</a:t>
            </a:r>
            <a:endParaRPr lang="el-GR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1A5AC8-E3CD-BA53-8E63-248EA603CA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5746" y="1556792"/>
            <a:ext cx="7274024" cy="44144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sz="2400" b="1" dirty="0"/>
              <a:t>Το eTwinning στην εκπαίδευση των μελλοντικών εκπαιδευτικών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/>
              <a:t>Συνεργασία με </a:t>
            </a:r>
            <a:r>
              <a:rPr lang="el-GR" sz="2400" b="1" dirty="0"/>
              <a:t>23</a:t>
            </a:r>
            <a:r>
              <a:rPr lang="el-GR" sz="2400" dirty="0"/>
              <a:t> τμήματα παιδαγωγικής κατεύθυνσης από 13 ελληνικά πανεπιστήμια - Υποστήριξη από </a:t>
            </a:r>
            <a:r>
              <a:rPr lang="el-GR" sz="2400" b="1" dirty="0"/>
              <a:t>21</a:t>
            </a:r>
            <a:r>
              <a:rPr lang="el-GR" sz="2400" dirty="0"/>
              <a:t> Πρεσβευτές ITE </a:t>
            </a:r>
          </a:p>
          <a:p>
            <a:pPr>
              <a:lnSpc>
                <a:spcPct val="120000"/>
              </a:lnSpc>
            </a:pPr>
            <a:r>
              <a:rPr lang="el-GR" sz="2400" dirty="0"/>
              <a:t>Ένταξη του eTwinning σε μαθήματα και σε πρακτική άσκηση φοιτητών (</a:t>
            </a:r>
            <a:r>
              <a:rPr lang="el-GR" sz="2400" b="1" dirty="0"/>
              <a:t>37</a:t>
            </a:r>
            <a:r>
              <a:rPr lang="el-GR" sz="2400" dirty="0"/>
              <a:t> διδάσκοντες)</a:t>
            </a:r>
          </a:p>
          <a:p>
            <a:pPr>
              <a:lnSpc>
                <a:spcPct val="120000"/>
              </a:lnSpc>
            </a:pPr>
            <a:r>
              <a:rPr lang="el-GR" sz="2400" dirty="0"/>
              <a:t>Συνεργατικά έργα με φοιτητές, σχολικές μονάδες και ευρωπαϊκούς εταίρους (</a:t>
            </a:r>
            <a:r>
              <a:rPr lang="el-GR" sz="2400" b="1" dirty="0"/>
              <a:t>50 </a:t>
            </a:r>
            <a:r>
              <a:rPr lang="el-GR" sz="2400" dirty="0"/>
              <a:t>έργα)</a:t>
            </a:r>
          </a:p>
          <a:p>
            <a:pPr>
              <a:lnSpc>
                <a:spcPct val="120000"/>
              </a:lnSpc>
            </a:pPr>
            <a:r>
              <a:rPr lang="el-GR" sz="2400" dirty="0"/>
              <a:t>Εκπαιδεύθηκαν </a:t>
            </a:r>
            <a:r>
              <a:rPr lang="el-GR" sz="2400" b="1" dirty="0"/>
              <a:t>2.227 </a:t>
            </a:r>
            <a:r>
              <a:rPr lang="el-GR" sz="2400" dirty="0"/>
              <a:t>φοιτητές/φοιτήτριες.</a:t>
            </a:r>
          </a:p>
          <a:p>
            <a:pPr>
              <a:lnSpc>
                <a:spcPct val="120000"/>
              </a:lnSpc>
            </a:pPr>
            <a:r>
              <a:rPr lang="el-GR" sz="2400" dirty="0"/>
              <a:t>Διασυνδέει πανεπιστημιακά τμήματα από </a:t>
            </a:r>
            <a:r>
              <a:rPr lang="el-GR" sz="2400" b="1" dirty="0"/>
              <a:t>45</a:t>
            </a:r>
            <a:r>
              <a:rPr lang="el-GR" sz="2400" dirty="0"/>
              <a:t> χώρες</a:t>
            </a:r>
          </a:p>
          <a:p>
            <a:pPr>
              <a:lnSpc>
                <a:spcPct val="120000"/>
              </a:lnSpc>
            </a:pPr>
            <a:r>
              <a:rPr lang="el-GR" sz="2400" dirty="0"/>
              <a:t>Εννέα (9) πανεπιστημιακά τμήματα έλαβαν ετικέτα ποιότητας</a:t>
            </a:r>
          </a:p>
          <a:p>
            <a:pPr>
              <a:lnSpc>
                <a:spcPct val="120000"/>
              </a:lnSpc>
            </a:pPr>
            <a:r>
              <a:rPr lang="el-GR" sz="2400" dirty="0"/>
              <a:t>Ερευνητικά αποτελέσματα δημοσιεύονται στο περιοδικό </a:t>
            </a:r>
            <a:r>
              <a:rPr lang="en-US" sz="2400" dirty="0"/>
              <a:t>WELCOME</a:t>
            </a:r>
            <a:endParaRPr lang="el-GR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6F6A85-CBC5-D752-CEEC-3B4BF86EB718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B1BF1F-9EE5-2C01-A446-4AD66E457044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9DB40C-61A3-6CBC-6F6C-A870C644F19C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382F31-A206-CB8D-56C2-85EB75B48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1" r="12811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59222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C05B8B-84F4-659E-7340-3FE0DCA3C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3836"/>
              </p:ext>
            </p:extLst>
          </p:nvPr>
        </p:nvGraphicFramePr>
        <p:xfrm>
          <a:off x="3431704" y="835352"/>
          <a:ext cx="8208912" cy="504192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7036210">
                  <a:extLst>
                    <a:ext uri="{9D8B030D-6E8A-4147-A177-3AD203B41FA5}">
                      <a16:colId xmlns:a16="http://schemas.microsoft.com/office/drawing/2014/main" val="1063190289"/>
                    </a:ext>
                  </a:extLst>
                </a:gridCol>
                <a:gridCol w="1172702">
                  <a:extLst>
                    <a:ext uri="{9D8B030D-6E8A-4147-A177-3AD203B41FA5}">
                      <a16:colId xmlns:a16="http://schemas.microsoft.com/office/drawing/2014/main" val="358780481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600" b="1" u="none" strike="noStrike" dirty="0">
                          <a:effectLst/>
                        </a:rPr>
                        <a:t>Εκπαίδευση &amp; Επιμόρφωση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417967457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 fontAlgn="ctr"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l-GR" sz="1600" b="0" u="none" strike="noStrike" dirty="0">
                          <a:effectLst/>
                        </a:rPr>
                        <a:t>Διδάσκοντες που ενσωμάτωσαν το eTwinning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37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184303095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 fontAlgn="ctr"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l-GR" sz="1600" b="0" u="none" strike="noStrike" dirty="0">
                          <a:effectLst/>
                        </a:rPr>
                        <a:t>Φοιτητές σε επιμορφωτικές δράσεις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1</a:t>
                      </a:r>
                      <a:r>
                        <a:rPr lang="el-GR" sz="1600" b="1" u="none" strike="noStrike" dirty="0">
                          <a:effectLst/>
                        </a:rPr>
                        <a:t>.</a:t>
                      </a:r>
                      <a:r>
                        <a:rPr lang="en-US" sz="1600" b="1" u="none" strike="noStrike" dirty="0">
                          <a:effectLst/>
                        </a:rPr>
                        <a:t>180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400759735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 fontAlgn="ctr"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l-GR" sz="1600" b="0" u="none" strike="noStrike" dirty="0">
                          <a:effectLst/>
                        </a:rPr>
                        <a:t>Εγγραφές στο MOOC "eTwinning ITE"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940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257213601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 fontAlgn="ctr"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l-GR" sz="1600" b="0" u="none" strike="noStrike" dirty="0">
                          <a:effectLst/>
                        </a:rPr>
                        <a:t>Φοιτητές στο ασύγχρονο eTwinning </a:t>
                      </a:r>
                      <a:r>
                        <a:rPr lang="el-GR" sz="1600" b="0" u="none" strike="noStrike" dirty="0" err="1">
                          <a:effectLst/>
                        </a:rPr>
                        <a:t>Seminar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107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239228678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600" b="1" u="none" strike="noStrike" dirty="0">
                          <a:effectLst/>
                        </a:rPr>
                        <a:t>Έργα &amp; Πρακτική Άσκηση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39339521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 fontAlgn="ctr"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l-GR" sz="1600" b="0" u="none" strike="noStrike" dirty="0">
                          <a:effectLst/>
                        </a:rPr>
                        <a:t>Εθνικά &amp; Ευρωπαϊκά έργα με φοιτητές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41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20106762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 fontAlgn="ctr"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l-GR" sz="1600" b="0" u="none" strike="noStrike" dirty="0">
                          <a:effectLst/>
                        </a:rPr>
                        <a:t>Έργα στο πλαίσιο Πρακτικής (Νηπιαγωγείο)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39105092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 fontAlgn="ctr"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l-GR" sz="1600" b="0" u="none" strike="noStrike" dirty="0">
                          <a:effectLst/>
                        </a:rPr>
                        <a:t>Έργα στο πλαίσιο Πρακτικής (Δημοτικό)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201055043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600" b="1" u="none" strike="noStrike" dirty="0">
                          <a:effectLst/>
                        </a:rPr>
                        <a:t>Διακρίσεις &amp; Βραβεία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21329645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 fontAlgn="ctr"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l-G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Τμήματα με Εθνική Ετικέτα eTwinning ITE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422177502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 fontAlgn="ctr"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l-G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Συμμετοχές σε Ευρωπαϊκό Διαγωνισμό Βραβείου eTwinning ITE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167618237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 fontAlgn="ctr">
                        <a:buClr>
                          <a:schemeClr val="accent1">
                            <a:lumMod val="60000"/>
                            <a:lumOff val="40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l-G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Ειδικό Εθνικό Βραβείο eTwinning ITE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251999" marR="180000" marT="72000" marB="72000" anchor="ctr"/>
                </a:tc>
                <a:extLst>
                  <a:ext uri="{0D108BD9-81ED-4DB2-BD59-A6C34878D82A}">
                    <a16:rowId xmlns:a16="http://schemas.microsoft.com/office/drawing/2014/main" val="41184958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D2474EC-DA10-C552-14CC-0094AE794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20049" r="14956" b="14515"/>
          <a:stretch/>
        </p:blipFill>
        <p:spPr>
          <a:xfrm>
            <a:off x="119336" y="2708920"/>
            <a:ext cx="3096344" cy="26923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CCCFB8-97C4-1682-87CF-C0271275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093800"/>
            <a:ext cx="2952328" cy="161512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3200" dirty="0"/>
              <a:t>A</a:t>
            </a:r>
            <a:r>
              <a:rPr lang="el-GR" sz="3200" dirty="0" err="1"/>
              <a:t>ποτελέσματα</a:t>
            </a:r>
            <a:r>
              <a:rPr lang="el-GR" sz="3200" dirty="0"/>
              <a:t> </a:t>
            </a:r>
            <a:r>
              <a:rPr lang="en-US" sz="3200" dirty="0"/>
              <a:t>&amp;</a:t>
            </a:r>
            <a:r>
              <a:rPr lang="el-GR" sz="3200" dirty="0"/>
              <a:t> </a:t>
            </a:r>
            <a:r>
              <a:rPr lang="en-US" sz="3200" dirty="0"/>
              <a:t>A</a:t>
            </a:r>
            <a:r>
              <a:rPr lang="el-GR" sz="3200" dirty="0" err="1"/>
              <a:t>ναγνώριση</a:t>
            </a:r>
            <a:br>
              <a:rPr lang="el-GR" sz="3200" dirty="0"/>
            </a:br>
            <a:r>
              <a:rPr lang="el-GR" sz="3200" dirty="0"/>
              <a:t>2024-2026</a:t>
            </a:r>
          </a:p>
        </p:txBody>
      </p:sp>
    </p:spTree>
    <p:extLst>
      <p:ext uri="{BB962C8B-B14F-4D97-AF65-F5344CB8AC3E}">
        <p14:creationId xmlns:p14="http://schemas.microsoft.com/office/powerpoint/2010/main" val="415021209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EF98C30-5A33-90DC-1B5E-FBFA16C2B3A6}"/>
              </a:ext>
            </a:extLst>
          </p:cNvPr>
          <p:cNvSpPr/>
          <p:nvPr/>
        </p:nvSpPr>
        <p:spPr>
          <a:xfrm>
            <a:off x="0" y="0"/>
            <a:ext cx="400776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76564-A651-1CB6-8B1E-FADE48DE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792" y="616660"/>
            <a:ext cx="7850088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STEM @ eTwinning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DF634-5A0F-8FE1-D17B-4D7FD16468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632" r="21282"/>
          <a:stretch/>
        </p:blipFill>
        <p:spPr>
          <a:xfrm>
            <a:off x="824674" y="488727"/>
            <a:ext cx="2240645" cy="2146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4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E7EAD0-8BBC-209B-CFCF-0A745D154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4" y="4684303"/>
            <a:ext cx="2240645" cy="1494746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75A0E-C9B1-1109-2F9E-D8DDBA971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61" y="2900099"/>
            <a:ext cx="2240645" cy="1491047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37C2E3-73C3-191E-4439-50A947B069E2}"/>
              </a:ext>
            </a:extLst>
          </p:cNvPr>
          <p:cNvSpPr txBox="1">
            <a:spLocks/>
          </p:cNvSpPr>
          <p:nvPr/>
        </p:nvSpPr>
        <p:spPr>
          <a:xfrm>
            <a:off x="4223792" y="1717655"/>
            <a:ext cx="7488832" cy="44613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l-GR" b="1" dirty="0"/>
              <a:t>Η εκπαιδευτική ρομποτική μέσα σε συνεργατικά έργα</a:t>
            </a:r>
            <a:endParaRPr lang="el-GR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b="1" dirty="0"/>
              <a:t>1.000+ </a:t>
            </a:r>
            <a:r>
              <a:rPr lang="el-GR" dirty="0"/>
              <a:t>σχολεία με εξοπλισμό STEM και υποστήριξη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Επιλογή σχολείων με κριτήρια </a:t>
            </a:r>
            <a:r>
              <a:rPr lang="en-US" dirty="0"/>
              <a:t>eTwinning</a:t>
            </a:r>
            <a:endParaRPr lang="el-GR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Εξοπλισμός ανάλογα με τον τύπο σχολείου: Ρομποτικά </a:t>
            </a:r>
            <a:r>
              <a:rPr lang="el-GR" dirty="0" err="1"/>
              <a:t>kits</a:t>
            </a:r>
            <a:r>
              <a:rPr lang="el-GR" dirty="0"/>
              <a:t>, </a:t>
            </a:r>
            <a:r>
              <a:rPr lang="el-GR" dirty="0" err="1"/>
              <a:t>micro:bit</a:t>
            </a:r>
            <a:r>
              <a:rPr lang="el-GR" dirty="0"/>
              <a:t> και 3D εκτυπωτές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Επιμόρφωση εκπαιδευτικών μέσω ανοικτών μαθημάτων, </a:t>
            </a:r>
            <a:br>
              <a:rPr lang="el-GR" dirty="0"/>
            </a:br>
            <a:r>
              <a:rPr lang="el-GR" dirty="0" err="1"/>
              <a:t>MOOCs</a:t>
            </a:r>
            <a:r>
              <a:rPr lang="el-GR" dirty="0"/>
              <a:t> και ημερίδων Πρεσβευτών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Τεχνική και παιδαγωγική υποστήριξη για έργα STEM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Έκδοση παιδαγωγικών οδηγών</a:t>
            </a: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Δημοσίευση άρθρων στο περιοδικό </a:t>
            </a:r>
            <a:r>
              <a:rPr lang="en-US" dirty="0"/>
              <a:t>WELCOME</a:t>
            </a:r>
            <a:endParaRPr lang="el-GR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Εθνικές και ευρωπαϊκές διακρίσεις έργων STEM/</a:t>
            </a:r>
            <a:r>
              <a:rPr lang="el-GR" dirty="0" err="1"/>
              <a:t>eTwinning</a:t>
            </a:r>
            <a:r>
              <a:rPr lang="el-GR" dirty="0"/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l-GR" dirty="0"/>
              <a:t>Ειδικό βραβείο STEM στους Εθνικούς Διαγωνισμούς </a:t>
            </a:r>
            <a:r>
              <a:rPr lang="el-GR" dirty="0" err="1"/>
              <a:t>eTwinning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74328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86C5-2D49-6752-D0FB-2E2FA5EC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STEM 5 </a:t>
            </a:r>
            <a:r>
              <a:rPr lang="el-GR" dirty="0"/>
              <a:t>και συμπερίληψη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646210-36EC-4655-8522-CAA8E04EE32A}"/>
              </a:ext>
            </a:extLst>
          </p:cNvPr>
          <p:cNvSpPr txBox="1">
            <a:spLocks/>
          </p:cNvSpPr>
          <p:nvPr/>
        </p:nvSpPr>
        <p:spPr>
          <a:xfrm>
            <a:off x="838200" y="1619918"/>
            <a:ext cx="73067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l-GR" b="1" dirty="0"/>
              <a:t>Η καινοτομία φτάνει σε σχολεία με αυξημένες ανάγκες</a:t>
            </a:r>
            <a:endParaRPr lang="el-GR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dirty="0"/>
              <a:t>100 σχολεία στη δράση STEM 5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dirty="0"/>
              <a:t>Ειδικά σχολεία, μειονοτικά, δεύτερης ευκαιρίας και απομακρυσμένα σχολεία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dirty="0"/>
              <a:t>Εξοπλισμός: 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l-GR" sz="2000" b="1" dirty="0"/>
              <a:t>3D εκτυπωτές </a:t>
            </a:r>
            <a:r>
              <a:rPr lang="el-GR" sz="2000" dirty="0"/>
              <a:t>σε 50 σχολεία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l-GR" sz="2000" b="1" dirty="0" err="1"/>
              <a:t>micro:bit</a:t>
            </a:r>
            <a:r>
              <a:rPr lang="el-GR" sz="2000" b="1" dirty="0"/>
              <a:t> </a:t>
            </a:r>
            <a:r>
              <a:rPr lang="el-GR" sz="2000" b="1" dirty="0" err="1"/>
              <a:t>kits</a:t>
            </a:r>
            <a:r>
              <a:rPr lang="el-GR" sz="2000" b="1" dirty="0"/>
              <a:t> </a:t>
            </a:r>
            <a:r>
              <a:rPr lang="el-GR" sz="2000" dirty="0"/>
              <a:t>σε 50 σχολεία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l-GR" sz="2000" b="1" dirty="0"/>
              <a:t>Ρομποτικά </a:t>
            </a:r>
            <a:r>
              <a:rPr lang="el-GR" sz="2000" b="1" dirty="0" err="1"/>
              <a:t>kits</a:t>
            </a:r>
            <a:r>
              <a:rPr lang="el-GR" sz="2000" b="1" dirty="0"/>
              <a:t> </a:t>
            </a:r>
            <a:r>
              <a:rPr lang="el-GR" sz="2000" dirty="0"/>
              <a:t>σε 5 πανεπιστημιακά τμήματα </a:t>
            </a:r>
            <a:br>
              <a:rPr lang="el-GR" sz="2000" dirty="0"/>
            </a:br>
            <a:r>
              <a:rPr lang="el-GR" sz="2000" dirty="0"/>
              <a:t>για την εκπαίδευση φοιτητών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dirty="0"/>
              <a:t>Σύνδεση STEM, eTwinning και ισότιμης πρόσβασης </a:t>
            </a:r>
            <a:br>
              <a:rPr lang="el-GR" dirty="0"/>
            </a:br>
            <a:r>
              <a:rPr lang="el-GR" dirty="0"/>
              <a:t>στην καινοτομία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ACBBD6-E449-8BBB-B557-9D0776367EA3}"/>
              </a:ext>
            </a:extLst>
          </p:cNvPr>
          <p:cNvGrpSpPr/>
          <p:nvPr/>
        </p:nvGrpSpPr>
        <p:grpSpPr>
          <a:xfrm>
            <a:off x="8328248" y="692696"/>
            <a:ext cx="3402936" cy="5278560"/>
            <a:chOff x="7617451" y="304911"/>
            <a:chExt cx="3838616" cy="59543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6D8DC7-77FB-2A8A-1E96-6CED978446D1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234968-9F13-99AA-2922-F8C23580BD73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45C895-2116-DA7A-AAFC-F5F0AB0F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309743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11692-3A67-2A5D-F90B-551986A1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848" y="588963"/>
            <a:ext cx="6625952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Διεθνής δράση </a:t>
            </a:r>
            <a:r>
              <a:rPr lang="en-US" dirty="0"/>
              <a:t>STEM</a:t>
            </a:r>
            <a:endParaRPr lang="el-G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3029AC-D8DE-0762-E688-260CE7E29F6F}"/>
              </a:ext>
            </a:extLst>
          </p:cNvPr>
          <p:cNvSpPr txBox="1">
            <a:spLocks/>
          </p:cNvSpPr>
          <p:nvPr/>
        </p:nvSpPr>
        <p:spPr>
          <a:xfrm>
            <a:off x="4655839" y="1825625"/>
            <a:ext cx="7344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l-GR" b="1" dirty="0" err="1"/>
              <a:t>Ancient</a:t>
            </a:r>
            <a:r>
              <a:rPr lang="el-GR" b="1" dirty="0"/>
              <a:t> </a:t>
            </a:r>
            <a:r>
              <a:rPr lang="el-GR" b="1" dirty="0" err="1"/>
              <a:t>Greece</a:t>
            </a:r>
            <a:r>
              <a:rPr lang="el-GR" b="1" dirty="0"/>
              <a:t> </a:t>
            </a:r>
            <a:r>
              <a:rPr lang="el-GR" b="1" dirty="0" err="1"/>
              <a:t>resources</a:t>
            </a:r>
            <a:r>
              <a:rPr lang="el-GR" b="1" dirty="0"/>
              <a:t> for STEM in eTwinning</a:t>
            </a:r>
            <a:endParaRPr lang="el-GR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 err="1"/>
              <a:t>Multilateral</a:t>
            </a:r>
            <a:r>
              <a:rPr lang="el-GR" dirty="0"/>
              <a:t> </a:t>
            </a:r>
            <a:r>
              <a:rPr lang="el-GR" dirty="0" err="1"/>
              <a:t>Contact</a:t>
            </a:r>
            <a:r>
              <a:rPr lang="el-GR" dirty="0"/>
              <a:t> </a:t>
            </a:r>
            <a:r>
              <a:rPr lang="el-GR" dirty="0" err="1"/>
              <a:t>Seminar</a:t>
            </a:r>
            <a:r>
              <a:rPr lang="el-GR" dirty="0"/>
              <a:t>, </a:t>
            </a:r>
            <a:r>
              <a:rPr lang="el-GR" dirty="0" err="1"/>
              <a:t>Πύλος</a:t>
            </a:r>
            <a:r>
              <a:rPr lang="el-GR" dirty="0"/>
              <a:t>, Μάιος 2025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50 εκπαιδευτικοί </a:t>
            </a:r>
            <a:r>
              <a:rPr lang="el-GR" dirty="0" err="1"/>
              <a:t>eTwinners</a:t>
            </a:r>
            <a:r>
              <a:rPr lang="el-GR" dirty="0"/>
              <a:t> από 8 ευρωπαϊκές χώρες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Αξιοποίηση της Αρχαίας Ελλάδας ως πλαισίου STEM μάθησης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Σύνδεση μαθηματικών, επιστημών, μηχανικής, σχεδίου και τεχνολογίας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Υποστήριξη εκπαιδευτικών για τον σχεδιασμό νέων ευρωπαϊκών έργων </a:t>
            </a:r>
            <a:r>
              <a:rPr lang="el-GR" dirty="0" err="1"/>
              <a:t>eTwinning</a:t>
            </a:r>
            <a:r>
              <a:rPr lang="el-GR" dirty="0"/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Παράδειγμα σύνδεσης πολιτιστικής κληρονομιάς, καινοτομίας και συνεργασίας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88371-411B-BB10-91B3-BEE450B19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5" r="15065"/>
          <a:stretch/>
        </p:blipFill>
        <p:spPr>
          <a:xfrm>
            <a:off x="-174171" y="1412776"/>
            <a:ext cx="4824536" cy="46033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0974251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B466-E250-5246-CD8F-0943D0150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11" y="588963"/>
            <a:ext cx="7258689" cy="1071562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l-GR" dirty="0"/>
              <a:t>Η Τεχνητή Νοημοσύνη στο eTwinning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45FA25-255E-743B-255A-A04EFF581C49}"/>
              </a:ext>
            </a:extLst>
          </p:cNvPr>
          <p:cNvSpPr txBox="1">
            <a:spLocks/>
          </p:cNvSpPr>
          <p:nvPr/>
        </p:nvSpPr>
        <p:spPr>
          <a:xfrm>
            <a:off x="4295800" y="1825625"/>
            <a:ext cx="7632848" cy="412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None/>
            </a:pPr>
            <a:r>
              <a:rPr lang="el-GR" b="1" dirty="0"/>
              <a:t>Από τον ενθουσιασμό στην παιδαγωγική και υπεύθυνη αξιοποίηση</a:t>
            </a:r>
            <a:endParaRPr lang="el-GR" dirty="0"/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l-GR" dirty="0"/>
              <a:t>Ενσωμάτωση της ΤΝ σε έργα eTwinning και στη σχολική διδασκαλία 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l-GR" b="1" dirty="0"/>
              <a:t>Δύο (2) </a:t>
            </a:r>
            <a:r>
              <a:rPr lang="el-GR" dirty="0"/>
              <a:t>ανοικτά μαθήματα (200 ωρών)</a:t>
            </a:r>
            <a:r>
              <a:rPr lang="en-US" dirty="0"/>
              <a:t> </a:t>
            </a:r>
            <a:r>
              <a:rPr lang="el-GR" dirty="0"/>
              <a:t>+ </a:t>
            </a:r>
            <a:r>
              <a:rPr lang="el-GR" b="1" dirty="0"/>
              <a:t>Δύο (2) </a:t>
            </a:r>
            <a:r>
              <a:rPr lang="el-GR" dirty="0"/>
              <a:t>MOOC</a:t>
            </a:r>
            <a:r>
              <a:rPr lang="en-US" dirty="0"/>
              <a:t>s</a:t>
            </a:r>
            <a:endParaRPr lang="el-GR" dirty="0"/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l-GR" dirty="0"/>
              <a:t>Έμφαση σε δυνατότητες, περιορισμούς και παιδαγωγικές χρήσεις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l-GR" dirty="0"/>
              <a:t>Ανάδειξη ηθικών και δεοντολογικών ζητημάτων 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l-GR" dirty="0"/>
              <a:t>Πλαίσιο πολιτικής για την αξιοποίηση της ΤΝ στα έργα</a:t>
            </a:r>
            <a:r>
              <a:rPr lang="en-US" dirty="0"/>
              <a:t> eTwinning</a:t>
            </a:r>
            <a:endParaRPr lang="el-GR" dirty="0"/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l-GR" dirty="0"/>
              <a:t>Διάχυση καλών πρακτικών μέσω διαγωνισμών, οδηγών, περιοδικού WELCOME και κοινωνικών δικτύων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119540-A71B-2D2A-618F-078F51BD0E97}"/>
              </a:ext>
            </a:extLst>
          </p:cNvPr>
          <p:cNvGrpSpPr/>
          <p:nvPr/>
        </p:nvGrpSpPr>
        <p:grpSpPr>
          <a:xfrm>
            <a:off x="479376" y="933736"/>
            <a:ext cx="3240360" cy="4990528"/>
            <a:chOff x="7617451" y="304911"/>
            <a:chExt cx="3838616" cy="59543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A53E05-2212-A92F-D513-CA254D374EE4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1FD26F-E15A-C5F5-BE09-C982756F058A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C37794-45A8-3C27-7C48-888EDD53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28219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9723-EC9C-9E90-7EF3-7A4713BB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809" y="588963"/>
            <a:ext cx="6845991" cy="1071562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l-GR" dirty="0"/>
              <a:t>Διεθνής δράση για την Τεχνητή Νοημοσύνη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628D52-F1FB-D8BC-2439-DB6105543EAE}"/>
              </a:ext>
            </a:extLst>
          </p:cNvPr>
          <p:cNvSpPr txBox="1">
            <a:spLocks/>
          </p:cNvSpPr>
          <p:nvPr/>
        </p:nvSpPr>
        <p:spPr>
          <a:xfrm>
            <a:off x="4496884" y="1956691"/>
            <a:ext cx="7488832" cy="396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l-GR" dirty="0" err="1"/>
              <a:t>Multilateral</a:t>
            </a:r>
            <a:r>
              <a:rPr lang="el-GR" dirty="0"/>
              <a:t> </a:t>
            </a:r>
            <a:r>
              <a:rPr lang="el-GR" dirty="0" err="1"/>
              <a:t>Contact</a:t>
            </a:r>
            <a:r>
              <a:rPr lang="el-GR" dirty="0"/>
              <a:t> </a:t>
            </a:r>
            <a:r>
              <a:rPr lang="el-GR" dirty="0" err="1"/>
              <a:t>Seminar</a:t>
            </a:r>
            <a:r>
              <a:rPr lang="en-US" dirty="0"/>
              <a:t>: </a:t>
            </a:r>
            <a:r>
              <a:rPr lang="en-US" b="1" dirty="0"/>
              <a:t>“Applications, tools and perspectives of ΑΙ in education for Secondary School Teachers”, Patras, May</a:t>
            </a:r>
            <a:r>
              <a:rPr lang="el-GR" b="1" dirty="0"/>
              <a:t> </a:t>
            </a:r>
            <a:r>
              <a:rPr lang="en-US" b="1" dirty="0"/>
              <a:t>2024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70 εκπαιδευτικοί </a:t>
            </a:r>
            <a:r>
              <a:rPr lang="el-GR" dirty="0" err="1"/>
              <a:t>eTwinners</a:t>
            </a:r>
            <a:r>
              <a:rPr lang="el-GR" dirty="0"/>
              <a:t> από 13 ευρωπαϊκές χώρες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Εστίαση στην παιδαγωγική ενσωμάτωση της ΤΝ στη Δευτεροβάθμια Εκπαίδευση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Εισηγήσεις, εργαστήρια και παρουσιάσεις εργαλείων ΤΝ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Διακρατική επικοινωνία και συνεργασία μεταξύ εκπαιδευτικών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Δημιουργία νέων έργων eTwinning με θεματολογία ΤΝ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F4B013-CC9C-BD36-BE4E-7E75FC5F1BBB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261B24-E049-5E9A-570D-A1A2EFBEE580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94C66E-B68B-634F-D75F-DC92947BE513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184F1B-4D08-B1CF-1FD1-614F6E34A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50712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6D04-2CA1-4BCC-9518-2F3626F3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613"/>
            <a:ext cx="11018440" cy="970336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l-GR" sz="3200" dirty="0">
                <a:solidFill>
                  <a:srgbClr val="270068"/>
                </a:solidFill>
                <a:latin typeface="Aptos" panose="020B0004020202020204" pitchFamily="34" charset="0"/>
              </a:rPr>
              <a:t>Παιδαγωγική αξιοποίηση της Τεχνητής Νοημοσύνης </a:t>
            </a:r>
            <a:br>
              <a:rPr lang="el-GR" sz="3200" dirty="0">
                <a:solidFill>
                  <a:srgbClr val="270068"/>
                </a:solidFill>
                <a:latin typeface="Aptos" panose="020B0004020202020204" pitchFamily="34" charset="0"/>
              </a:rPr>
            </a:br>
            <a:r>
              <a:rPr lang="el-GR" sz="3200" dirty="0">
                <a:solidFill>
                  <a:srgbClr val="270068"/>
                </a:solidFill>
                <a:latin typeface="Aptos" panose="020B0004020202020204" pitchFamily="34" charset="0"/>
              </a:rPr>
              <a:t>στα e</a:t>
            </a:r>
            <a:r>
              <a:rPr lang="en-US" sz="3200" dirty="0">
                <a:solidFill>
                  <a:srgbClr val="270068"/>
                </a:solidFill>
                <a:latin typeface="Aptos" panose="020B0004020202020204" pitchFamily="34" charset="0"/>
              </a:rPr>
              <a:t>T</a:t>
            </a:r>
            <a:r>
              <a:rPr lang="el-GR" sz="3200" dirty="0">
                <a:solidFill>
                  <a:srgbClr val="270068"/>
                </a:solidFill>
                <a:latin typeface="Aptos" panose="020B0004020202020204" pitchFamily="34" charset="0"/>
              </a:rPr>
              <a:t>winning έργα και στη διδασκαλία μαθημάτων</a:t>
            </a:r>
            <a:endParaRPr lang="en-US" sz="3200" dirty="0">
              <a:solidFill>
                <a:srgbClr val="270068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5F2EE53-BEAC-3C48-8AE6-37EF5A732912}"/>
              </a:ext>
            </a:extLst>
          </p:cNvPr>
          <p:cNvSpPr txBox="1">
            <a:spLocks/>
          </p:cNvSpPr>
          <p:nvPr/>
        </p:nvSpPr>
        <p:spPr>
          <a:xfrm>
            <a:off x="818151" y="1683868"/>
            <a:ext cx="7488832" cy="376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20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6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6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</a:pPr>
            <a:endParaRPr lang="el-GR" sz="1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CD7CE9-3A7A-886D-CCCA-37FE5FEDF576}"/>
              </a:ext>
            </a:extLst>
          </p:cNvPr>
          <p:cNvSpPr txBox="1">
            <a:spLocks/>
          </p:cNvSpPr>
          <p:nvPr/>
        </p:nvSpPr>
        <p:spPr>
          <a:xfrm>
            <a:off x="2999657" y="2060848"/>
            <a:ext cx="8424935" cy="3972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l-GR" b="1" dirty="0"/>
              <a:t>Στόχος: </a:t>
            </a:r>
            <a:r>
              <a:rPr lang="el-GR" dirty="0"/>
              <a:t>Επαφή με εργαλεία ΤΝ για τη διδασκαλία, την προετοιμασία του μαθήματος, και την αξιολόγηση των μαθητών. Ευαισθητοποίηση για ηθικά και δεοντολογικά ζητήματα σχετικά με την εισαγωγή της ΤΝ στην Εκπαίδευση.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l-GR" b="1" dirty="0"/>
              <a:t>Διάρκεια</a:t>
            </a:r>
            <a:r>
              <a:rPr lang="el-GR" dirty="0"/>
              <a:t>: 200 εκπαιδευτικές ώρες (Οκτώβριος – Απρίλιος).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l-GR" b="1" dirty="0"/>
              <a:t>Περιεχόμενα</a:t>
            </a:r>
            <a:r>
              <a:rPr lang="el-GR" dirty="0"/>
              <a:t>: Τι είναι η Τεχνητή Νοημοσύνη; Χρήση της ΤΝ για τη διδασκαλία, για την υποστήριξη των μαθητών και του εκπαιδευτικού, Μεγάλα γλωσσικά μοντέλα και η χρήση τους στην εκπαίδευση, </a:t>
            </a:r>
            <a:r>
              <a:rPr lang="el-GR" dirty="0" err="1"/>
              <a:t>Chatbots</a:t>
            </a:r>
            <a:r>
              <a:rPr lang="el-GR" dirty="0"/>
              <a:t> Δεοντολογικές κατευθυντήριες γραμμές για τη χρήση ΤΝ στη διδασκαλία.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l-GR" b="1" dirty="0"/>
              <a:t>2023 - 2026</a:t>
            </a:r>
            <a:r>
              <a:rPr lang="el-GR" dirty="0"/>
              <a:t>: επιμορφώθηκαν </a:t>
            </a:r>
            <a:r>
              <a:rPr lang="el-GR" b="1" dirty="0"/>
              <a:t>17.784 </a:t>
            </a:r>
            <a:r>
              <a:rPr lang="el-GR" dirty="0"/>
              <a:t>(= 12.898 + 4.886)</a:t>
            </a:r>
            <a:r>
              <a:rPr lang="el-GR" b="1" dirty="0"/>
              <a:t> </a:t>
            </a:r>
            <a:r>
              <a:rPr lang="el-GR" dirty="0"/>
              <a:t>εκπαιδευτικοί.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760105-4080-AC33-1984-FEA4F39DCB0A}"/>
              </a:ext>
            </a:extLst>
          </p:cNvPr>
          <p:cNvSpPr txBox="1"/>
          <p:nvPr/>
        </p:nvSpPr>
        <p:spPr>
          <a:xfrm>
            <a:off x="838200" y="41800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ΜΑΘΗΜΑ</a:t>
            </a:r>
            <a:endParaRPr lang="en-GR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7077CD-E6B5-59E3-EDA1-B0D096CAC2D6}"/>
              </a:ext>
            </a:extLst>
          </p:cNvPr>
          <p:cNvGrpSpPr/>
          <p:nvPr/>
        </p:nvGrpSpPr>
        <p:grpSpPr>
          <a:xfrm>
            <a:off x="257411" y="1871929"/>
            <a:ext cx="2520928" cy="3910408"/>
            <a:chOff x="7617451" y="304911"/>
            <a:chExt cx="3838616" cy="595437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5B213E-C97A-B8CA-A954-7CEE792BF762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EB9715-0931-6ECF-E7B1-8D8C49DB83A3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17D1C6-2891-7376-8CCF-6D4C09DD5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5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9572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15C7-2BAF-4B4C-8931-A95BF145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799" y="936128"/>
            <a:ext cx="7704857" cy="6714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l-GR" sz="2800" dirty="0">
                <a:solidFill>
                  <a:srgbClr val="270068"/>
                </a:solidFill>
                <a:latin typeface="Aptos" panose="020B0004020202020204" pitchFamily="34" charset="0"/>
              </a:rPr>
              <a:t>Αξιοποίηση της Τεχνητής Νοημοσύνης</a:t>
            </a:r>
            <a:r>
              <a:rPr lang="en-US" sz="2800" dirty="0">
                <a:solidFill>
                  <a:srgbClr val="270068"/>
                </a:solidFill>
                <a:latin typeface="Aptos" panose="020B0004020202020204" pitchFamily="34" charset="0"/>
              </a:rPr>
              <a:t> </a:t>
            </a:r>
            <a:r>
              <a:rPr lang="el-GR" sz="2800" dirty="0">
                <a:solidFill>
                  <a:srgbClr val="270068"/>
                </a:solidFill>
                <a:latin typeface="Aptos" panose="020B0004020202020204" pitchFamily="34" charset="0"/>
              </a:rPr>
              <a:t>στην Εκπαίδευση και στα</a:t>
            </a:r>
            <a:r>
              <a:rPr lang="en-US" sz="2800" dirty="0">
                <a:solidFill>
                  <a:srgbClr val="270068"/>
                </a:solidFill>
                <a:latin typeface="Aptos" panose="020B0004020202020204" pitchFamily="34" charset="0"/>
              </a:rPr>
              <a:t> </a:t>
            </a:r>
            <a:r>
              <a:rPr lang="el-GR" sz="2800" dirty="0">
                <a:solidFill>
                  <a:srgbClr val="270068"/>
                </a:solidFill>
                <a:latin typeface="Aptos" panose="020B0004020202020204" pitchFamily="34" charset="0"/>
              </a:rPr>
              <a:t>Προγράμματα </a:t>
            </a:r>
            <a:r>
              <a:rPr lang="el-GR" sz="2800" dirty="0" err="1">
                <a:solidFill>
                  <a:srgbClr val="270068"/>
                </a:solidFill>
                <a:latin typeface="Aptos" panose="020B0004020202020204" pitchFamily="34" charset="0"/>
              </a:rPr>
              <a:t>eTwinning</a:t>
            </a:r>
            <a:endParaRPr lang="el-GR" sz="2800" dirty="0">
              <a:solidFill>
                <a:srgbClr val="270068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60D22-C315-4582-9345-12CD285661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9270" y="1844824"/>
            <a:ext cx="7255362" cy="39428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l-GR" sz="1800" b="1" dirty="0"/>
              <a:t>Στόχοι Μαθήματος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l-GR" sz="1800" dirty="0"/>
              <a:t>Κατανόηση δυνατοτήτων και περιορισμών της ΤΝ στην Εκπαίδευση.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l-GR" sz="1800" dirty="0"/>
              <a:t>Ανάπτυξη δεξιοτήτων αξιοποίησης εργαλείων ΤΝ.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l-GR" sz="1800" dirty="0"/>
              <a:t>Εφαρμογή εργαλείων ΤΝ στα προγράμματα eTwinning για βελτίωση της συνεργασίας.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l-GR" sz="1800" dirty="0"/>
              <a:t>Ανάδειξη ζητημάτων ηθικής χρήσης της ΤΝ στο σχολικό περιβάλλον.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l-GR" sz="1800" b="1" dirty="0"/>
              <a:t>Δομή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l-GR" sz="1800" dirty="0"/>
              <a:t>Εισαγωγή στην ΑΙ και την Εκπαίδευση + eTwinning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l-GR" sz="1800" dirty="0" err="1"/>
              <a:t>Chatbots</a:t>
            </a:r>
            <a:r>
              <a:rPr lang="el-GR" sz="1800" dirty="0"/>
              <a:t> &amp; </a:t>
            </a:r>
            <a:r>
              <a:rPr lang="el-GR" sz="1800" dirty="0" err="1"/>
              <a:t>Prompt</a:t>
            </a:r>
            <a:r>
              <a:rPr lang="el-GR" sz="1800" dirty="0"/>
              <a:t> </a:t>
            </a:r>
            <a:r>
              <a:rPr lang="el-GR" sz="1800" dirty="0" err="1"/>
              <a:t>Engineering</a:t>
            </a:r>
            <a:endParaRPr lang="el-GR" sz="1800" dirty="0"/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l-GR" sz="1800" dirty="0" err="1"/>
              <a:t>Πολυμεσικές</a:t>
            </a:r>
            <a:r>
              <a:rPr lang="el-GR" sz="1800" dirty="0"/>
              <a:t> Εφαρμογές και Εργαλεία AI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l-GR" sz="1800" dirty="0"/>
              <a:t>Αξιολόγηση, Διόρθωση και Σχεδιασμός Μαθημάτων</a:t>
            </a:r>
            <a:endParaRPr lang="en-US" sz="1800" dirty="0"/>
          </a:p>
          <a:p>
            <a:pPr marL="0" lv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l-GR" sz="1800" dirty="0"/>
              <a:t>Προσφέρθηκε το 2025: Επιμορφώθηκαν </a:t>
            </a:r>
            <a:r>
              <a:rPr lang="el-GR" sz="1800" b="1" dirty="0"/>
              <a:t>3.029 εκπαιδευτικοί</a:t>
            </a:r>
            <a:r>
              <a:rPr lang="el-GR" sz="1800" dirty="0"/>
              <a:t>.</a:t>
            </a:r>
            <a:endParaRPr lang="en-US" sz="1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8854AB-1613-2D9E-3FE6-4D7D8F2CBEEB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3C0009-5A2D-D08F-A605-3A932FF4D65D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D979EC-A84A-29CC-7B5B-72CA9953165D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21E6E81-4440-D74C-1AF9-54FD5962C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2C2206D-0E63-9658-3907-3EFF109CD3E1}"/>
              </a:ext>
            </a:extLst>
          </p:cNvPr>
          <p:cNvSpPr txBox="1"/>
          <p:nvPr/>
        </p:nvSpPr>
        <p:spPr>
          <a:xfrm>
            <a:off x="4302154" y="53601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MOOC</a:t>
            </a:r>
            <a:endParaRPr lang="en-GR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73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F238-1A90-63CC-A508-F9266AEA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Αναγνώριση και επιβράβευση</a:t>
            </a:r>
          </a:p>
        </p:txBody>
      </p:sp>
      <p:pic>
        <p:nvPicPr>
          <p:cNvPr id="12" name="Google Shape;1260;g302f60aebe7_0_46" descr="Recognition_Icons.png">
            <a:extLst>
              <a:ext uri="{FF2B5EF4-FFF2-40B4-BE49-F238E27FC236}">
                <a16:creationId xmlns:a16="http://schemas.microsoft.com/office/drawing/2014/main" id="{27BE7F41-B02C-10AF-AF2B-66A7C86A86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7450"/>
          <a:stretch/>
        </p:blipFill>
        <p:spPr>
          <a:xfrm>
            <a:off x="2522443" y="4280460"/>
            <a:ext cx="7850088" cy="1563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951843-D40E-D2D3-0204-7D47A855F798}"/>
              </a:ext>
            </a:extLst>
          </p:cNvPr>
          <p:cNvGrpSpPr/>
          <p:nvPr/>
        </p:nvGrpSpPr>
        <p:grpSpPr>
          <a:xfrm>
            <a:off x="2207568" y="3582506"/>
            <a:ext cx="7978926" cy="772224"/>
            <a:chOff x="1389910" y="1423130"/>
            <a:chExt cx="7978926" cy="772224"/>
          </a:xfrm>
        </p:grpSpPr>
        <p:sp>
          <p:nvSpPr>
            <p:cNvPr id="13" name="Google Shape;1261;g302f60aebe7_0_46">
              <a:extLst>
                <a:ext uri="{FF2B5EF4-FFF2-40B4-BE49-F238E27FC236}">
                  <a16:creationId xmlns:a16="http://schemas.microsoft.com/office/drawing/2014/main" id="{09CBD907-6D06-BDA8-0B5C-EAD9A35CE2D0}"/>
                </a:ext>
              </a:extLst>
            </p:cNvPr>
            <p:cNvSpPr/>
            <p:nvPr/>
          </p:nvSpPr>
          <p:spPr>
            <a:xfrm>
              <a:off x="1389910" y="1478780"/>
              <a:ext cx="2126399" cy="659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Εθνική </a:t>
              </a:r>
              <a:r>
                <a:rPr lang="el-GR" sz="1400" b="1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&amp; Ευρωπαϊκή</a:t>
              </a:r>
              <a:endParaRPr sz="1400" b="1" i="0" u="none" strike="noStrike" cap="none" dirty="0">
                <a:solidFill>
                  <a:srgbClr val="000000"/>
                </a:solidFill>
                <a:latin typeface="Aptos Display" panose="020B0004020202020204" pitchFamily="34" charset="0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Ετικέτα Ποιότητας</a:t>
              </a:r>
              <a:endParaRPr sz="1400" b="1" i="0" u="none" strike="noStrike" cap="none" dirty="0">
                <a:solidFill>
                  <a:srgbClr val="000000"/>
                </a:solidFill>
                <a:latin typeface="Aptos Display" panose="020B0004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63;g302f60aebe7_0_46">
              <a:extLst>
                <a:ext uri="{FF2B5EF4-FFF2-40B4-BE49-F238E27FC236}">
                  <a16:creationId xmlns:a16="http://schemas.microsoft.com/office/drawing/2014/main" id="{1D9FA697-AF12-57C0-C05F-21235EB39389}"/>
                </a:ext>
              </a:extLst>
            </p:cNvPr>
            <p:cNvSpPr/>
            <p:nvPr/>
          </p:nvSpPr>
          <p:spPr>
            <a:xfrm>
              <a:off x="3329830" y="1423130"/>
              <a:ext cx="2126399" cy="7704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l-GR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Ηλεκτρονικό Περιοδικό </a:t>
              </a:r>
              <a:r>
                <a:rPr lang="en-U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WELCOME</a:t>
              </a:r>
              <a:endParaRPr sz="1400" b="1" i="0" u="none" strike="noStrike" cap="none" dirty="0">
                <a:solidFill>
                  <a:srgbClr val="000000"/>
                </a:solidFill>
                <a:latin typeface="Aptos Display" panose="020B0004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64;g302f60aebe7_0_46">
              <a:extLst>
                <a:ext uri="{FF2B5EF4-FFF2-40B4-BE49-F238E27FC236}">
                  <a16:creationId xmlns:a16="http://schemas.microsoft.com/office/drawing/2014/main" id="{E73E2967-296B-B4D5-E0C4-70DC4F582F70}"/>
                </a:ext>
              </a:extLst>
            </p:cNvPr>
            <p:cNvSpPr/>
            <p:nvPr/>
          </p:nvSpPr>
          <p:spPr>
            <a:xfrm>
              <a:off x="7320136" y="1482428"/>
              <a:ext cx="2048700" cy="659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l-GR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Ετικέτα </a:t>
              </a:r>
              <a:r>
                <a:rPr lang="e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Σχολεί</a:t>
              </a:r>
              <a:r>
                <a:rPr lang="el-GR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ων</a:t>
              </a:r>
              <a:endParaRPr sz="1400" b="1" i="0" u="none" strike="noStrike" cap="none" dirty="0">
                <a:solidFill>
                  <a:srgbClr val="000000"/>
                </a:solidFill>
                <a:latin typeface="Aptos Display" panose="020B0004020202020204" pitchFamily="34" charset="0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eTwinning</a:t>
              </a:r>
              <a:endParaRPr sz="1400" b="1" i="0" u="none" strike="noStrike" cap="none" dirty="0">
                <a:solidFill>
                  <a:srgbClr val="000000"/>
                </a:solidFill>
                <a:latin typeface="Aptos Display" panose="020B0004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63;g302f60aebe7_0_46">
              <a:extLst>
                <a:ext uri="{FF2B5EF4-FFF2-40B4-BE49-F238E27FC236}">
                  <a16:creationId xmlns:a16="http://schemas.microsoft.com/office/drawing/2014/main" id="{22622BF0-6566-7775-EEA9-36C19720312F}"/>
                </a:ext>
              </a:extLst>
            </p:cNvPr>
            <p:cNvSpPr/>
            <p:nvPr/>
          </p:nvSpPr>
          <p:spPr>
            <a:xfrm>
              <a:off x="5027083" y="1424954"/>
              <a:ext cx="2644500" cy="7704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l-GR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Εθνικά και Ευρωπαϊκά </a:t>
              </a:r>
              <a:r>
                <a:rPr lang="es" sz="1400" b="1" i="0" u="none" strike="noStrike" cap="none" dirty="0">
                  <a:solidFill>
                    <a:srgbClr val="000000"/>
                  </a:solidFill>
                  <a:latin typeface="Aptos Display" panose="020B0004020202020204" pitchFamily="34" charset="0"/>
                  <a:ea typeface="Calibri"/>
                  <a:cs typeface="Calibri"/>
                  <a:sym typeface="Calibri"/>
                </a:rPr>
                <a:t>Βραβεία eTwinning</a:t>
              </a:r>
              <a:endParaRPr sz="1400" b="1" i="0" u="none" strike="noStrike" cap="none" dirty="0">
                <a:solidFill>
                  <a:srgbClr val="000000"/>
                </a:solidFill>
                <a:latin typeface="Aptos Display" panose="020B0004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1D48C35-6E02-9287-00C8-1DB40805FC8B}"/>
              </a:ext>
            </a:extLst>
          </p:cNvPr>
          <p:cNvSpPr txBox="1"/>
          <p:nvPr/>
        </p:nvSpPr>
        <p:spPr>
          <a:xfrm>
            <a:off x="1473526" y="1474619"/>
            <a:ext cx="871296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2700" algn="just">
              <a:spcBef>
                <a:spcPts val="600"/>
              </a:spcBef>
              <a:buClr>
                <a:schemeClr val="accent4"/>
              </a:buClr>
            </a:pPr>
            <a:r>
              <a:rPr lang="el-GR" sz="1600" b="1" dirty="0">
                <a:latin typeface="Aptos Display" panose="020B0004020202020204" pitchFamily="34" charset="0"/>
              </a:rPr>
              <a:t>Ευρωπαϊκά Βραβεία</a:t>
            </a:r>
          </a:p>
          <a:p>
            <a:pPr marL="285750" marR="12700" lvl="0" indent="-285750" algn="just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l-GR" sz="1600" dirty="0">
                <a:latin typeface="Aptos Display" panose="020B0004020202020204" pitchFamily="34" charset="0"/>
              </a:rPr>
              <a:t>2006 - σήμερα</a:t>
            </a:r>
            <a:r>
              <a:rPr lang="el-GR" sz="1600" dirty="0">
                <a:highlight>
                  <a:srgbClr val="FCFAFC"/>
                </a:highlight>
                <a:latin typeface="Aptos Display" panose="020B0004020202020204" pitchFamily="34" charset="0"/>
              </a:rPr>
              <a:t>: </a:t>
            </a:r>
            <a:r>
              <a:rPr lang="el-GR" sz="1600" b="1" dirty="0">
                <a:highlight>
                  <a:srgbClr val="FCFAFC"/>
                </a:highlight>
                <a:latin typeface="Aptos Display" panose="020B0004020202020204" pitchFamily="34" charset="0"/>
                <a:ea typeface="Arial"/>
                <a:cs typeface="Arial"/>
                <a:sym typeface="Arial"/>
              </a:rPr>
              <a:t>85+</a:t>
            </a:r>
            <a:r>
              <a:rPr lang="el-GR" sz="1600" b="1" dirty="0">
                <a:highlight>
                  <a:srgbClr val="FCFAFC"/>
                </a:highlight>
                <a:latin typeface="Aptos Display" panose="020B0004020202020204" pitchFamily="34" charset="0"/>
              </a:rPr>
              <a:t> ελληνικά σχολεία </a:t>
            </a:r>
            <a:r>
              <a:rPr lang="el-GR" sz="1600" dirty="0">
                <a:latin typeface="Aptos Display" panose="020B0004020202020204" pitchFamily="34" charset="0"/>
              </a:rPr>
              <a:t>έχουν βραβευθεί (κάθε χρόνο) στις διάφορες  κατηγορίες.</a:t>
            </a:r>
            <a:endParaRPr lang="en-US" sz="1600" dirty="0">
              <a:latin typeface="Aptos Display" panose="020B0004020202020204" pitchFamily="34" charset="0"/>
            </a:endParaRPr>
          </a:p>
          <a:p>
            <a:pPr marL="285750" marR="12700" indent="-285750" algn="just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l-GR" sz="1600" dirty="0">
                <a:latin typeface="Aptos Display" panose="020B0004020202020204" pitchFamily="34" charset="0"/>
              </a:rPr>
              <a:t>2022</a:t>
            </a:r>
            <a:r>
              <a:rPr lang="en-US" sz="1600" dirty="0">
                <a:latin typeface="Aptos Display" panose="020B0004020202020204" pitchFamily="34" charset="0"/>
              </a:rPr>
              <a:t> - </a:t>
            </a:r>
            <a:r>
              <a:rPr lang="el-GR" sz="1600" dirty="0">
                <a:latin typeface="Aptos Display" panose="020B0004020202020204" pitchFamily="34" charset="0"/>
              </a:rPr>
              <a:t>2025: </a:t>
            </a:r>
            <a:r>
              <a:rPr lang="el-GR" sz="1600" b="1" dirty="0">
                <a:latin typeface="Aptos Display" panose="020B0004020202020204" pitchFamily="34" charset="0"/>
              </a:rPr>
              <a:t>28 ελληνικά σχολεία </a:t>
            </a:r>
            <a:r>
              <a:rPr lang="el-GR" sz="1600" dirty="0">
                <a:latin typeface="Aptos Display" panose="020B0004020202020204" pitchFamily="34" charset="0"/>
              </a:rPr>
              <a:t>και </a:t>
            </a:r>
            <a:r>
              <a:rPr lang="el-GR" sz="1600" b="1" dirty="0">
                <a:latin typeface="Aptos Display" panose="020B0004020202020204" pitchFamily="34" charset="0"/>
              </a:rPr>
              <a:t>43 εκπαιδευτικοί</a:t>
            </a:r>
            <a:r>
              <a:rPr lang="el-GR" sz="1600" dirty="0">
                <a:latin typeface="Aptos Display" panose="020B0004020202020204" pitchFamily="34" charset="0"/>
              </a:rPr>
              <a:t> σε ευρωπαϊκά βραβευμένα έργα</a:t>
            </a:r>
          </a:p>
          <a:p>
            <a:pPr marL="285750" marR="12700" indent="-285750" algn="just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l-GR" sz="1600" b="1" dirty="0">
                <a:latin typeface="Aptos Display" panose="020B0004020202020204" pitchFamily="34" charset="0"/>
              </a:rPr>
              <a:t>3 ελληνικά σχολεία</a:t>
            </a:r>
            <a:r>
              <a:rPr lang="el-GR" sz="1600" dirty="0">
                <a:latin typeface="Aptos Display" panose="020B0004020202020204" pitchFamily="34" charset="0"/>
              </a:rPr>
              <a:t> συμμετείχαν στα </a:t>
            </a:r>
            <a:r>
              <a:rPr lang="el-GR" sz="1600" b="1" dirty="0">
                <a:latin typeface="Aptos Display" panose="020B0004020202020204" pitchFamily="34" charset="0"/>
              </a:rPr>
              <a:t>καλύτερα έργα</a:t>
            </a:r>
            <a:r>
              <a:rPr lang="el-GR" sz="1600" dirty="0">
                <a:latin typeface="Aptos Display" panose="020B0004020202020204" pitchFamily="34" charset="0"/>
              </a:rPr>
              <a:t> </a:t>
            </a:r>
            <a:r>
              <a:rPr lang="el-GR" sz="1600" i="1" dirty="0">
                <a:latin typeface="Aptos Display" panose="020B0004020202020204" pitchFamily="34" charset="0"/>
              </a:rPr>
              <a:t>(</a:t>
            </a:r>
            <a:r>
              <a:rPr lang="el-GR" sz="1600" i="1" dirty="0" err="1">
                <a:latin typeface="Aptos Display" panose="020B0004020202020204" pitchFamily="34" charset="0"/>
              </a:rPr>
              <a:t>overall</a:t>
            </a:r>
            <a:r>
              <a:rPr lang="el-GR" sz="1600" i="1" dirty="0">
                <a:latin typeface="Aptos Display" panose="020B0004020202020204" pitchFamily="34" charset="0"/>
              </a:rPr>
              <a:t> </a:t>
            </a:r>
            <a:r>
              <a:rPr lang="el-GR" sz="1600" i="1" dirty="0" err="1">
                <a:latin typeface="Aptos Display" panose="020B0004020202020204" pitchFamily="34" charset="0"/>
              </a:rPr>
              <a:t>prize</a:t>
            </a:r>
            <a:r>
              <a:rPr lang="el-GR" sz="1600" i="1" dirty="0">
                <a:latin typeface="Aptos Display" panose="020B0004020202020204" pitchFamily="34" charset="0"/>
              </a:rPr>
              <a:t>) </a:t>
            </a:r>
            <a:r>
              <a:rPr lang="el-GR" sz="1600" dirty="0">
                <a:latin typeface="Aptos Display" panose="020B0004020202020204" pitchFamily="34" charset="0"/>
              </a:rPr>
              <a:t>σε πανευρωπαϊκό επίπεδο.</a:t>
            </a:r>
            <a:endParaRPr lang="en-US" sz="1600" dirty="0">
              <a:latin typeface="Aptos Display" panose="020B0004020202020204" pitchFamily="34" charset="0"/>
            </a:endParaRPr>
          </a:p>
          <a:p>
            <a:pPr marR="12700" lvl="0" algn="just">
              <a:spcBef>
                <a:spcPts val="600"/>
              </a:spcBef>
              <a:buClr>
                <a:schemeClr val="accent4"/>
              </a:buClr>
            </a:pPr>
            <a:r>
              <a:rPr lang="el-GR" sz="1600" b="1" dirty="0">
                <a:latin typeface="Aptos Display" panose="020B0004020202020204" pitchFamily="34" charset="0"/>
              </a:rPr>
              <a:t>Εθνικοί Διαγωνισμοί</a:t>
            </a:r>
          </a:p>
          <a:p>
            <a:pPr marL="285750" marR="12700" lvl="0" indent="-285750" algn="just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l-GR" sz="1600" dirty="0">
                <a:latin typeface="Aptos Display" panose="020B0004020202020204" pitchFamily="34" charset="0"/>
              </a:rPr>
              <a:t>2022</a:t>
            </a:r>
            <a:r>
              <a:rPr lang="en-US" sz="1600" dirty="0">
                <a:latin typeface="Aptos Display" panose="020B0004020202020204" pitchFamily="34" charset="0"/>
              </a:rPr>
              <a:t> - </a:t>
            </a:r>
            <a:r>
              <a:rPr lang="el-GR" sz="1600" dirty="0">
                <a:latin typeface="Aptos Display" panose="020B0004020202020204" pitchFamily="34" charset="0"/>
              </a:rPr>
              <a:t>2025: </a:t>
            </a:r>
            <a:r>
              <a:rPr lang="el-GR" sz="1600" b="1" dirty="0">
                <a:latin typeface="Aptos Display" panose="020B0004020202020204" pitchFamily="34" charset="0"/>
              </a:rPr>
              <a:t>88 σχολεία</a:t>
            </a:r>
            <a:r>
              <a:rPr lang="el-GR" sz="1600" dirty="0">
                <a:latin typeface="Aptos Display" panose="020B0004020202020204" pitchFamily="34" charset="0"/>
              </a:rPr>
              <a:t> και </a:t>
            </a:r>
            <a:r>
              <a:rPr lang="el-GR" sz="1600" b="1" dirty="0">
                <a:latin typeface="Aptos Display" panose="020B0004020202020204" pitchFamily="34" charset="0"/>
              </a:rPr>
              <a:t>3 πανεπιστημιακά τμήματα </a:t>
            </a:r>
            <a:r>
              <a:rPr lang="el-GR" sz="1600" dirty="0">
                <a:latin typeface="Aptos Display" panose="020B0004020202020204" pitchFamily="34" charset="0"/>
              </a:rPr>
              <a:t>βραβεύθηκαν</a:t>
            </a:r>
          </a:p>
        </p:txBody>
      </p:sp>
    </p:spTree>
    <p:extLst>
      <p:ext uri="{BB962C8B-B14F-4D97-AF65-F5344CB8AC3E}">
        <p14:creationId xmlns:p14="http://schemas.microsoft.com/office/powerpoint/2010/main" val="798031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DFF67-4FB8-BC81-B43C-F914FC781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C1A5D-83D6-F132-63D9-1EB985C1A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>
            <a:normAutofit/>
          </a:bodyPr>
          <a:lstStyle/>
          <a:p>
            <a:r>
              <a:rPr lang="el-GR" dirty="0"/>
              <a:t>Το </a:t>
            </a:r>
            <a:r>
              <a:rPr lang="en-US" dirty="0"/>
              <a:t>eTwinning </a:t>
            </a:r>
            <a:r>
              <a:rPr lang="el-GR" dirty="0"/>
              <a:t>σε αριθμούς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237B5B9-458C-EE39-4F55-9EE3E89C4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9000628" cy="823912"/>
          </a:xfrm>
        </p:spPr>
        <p:txBody>
          <a:bodyPr anchor="ctr" anchorCtr="0">
            <a:normAutofit/>
          </a:bodyPr>
          <a:lstStyle/>
          <a:p>
            <a:r>
              <a:rPr lang="el-GR" sz="2800" dirty="0"/>
              <a:t>Μια ευρωπαϊκή κοινότητα με ισχυρή ελληνική συμμετοχή</a:t>
            </a:r>
            <a:endParaRPr lang="en-US" sz="280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498890C-2756-DE45-6FE7-DA99F884A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968180" cy="3684588"/>
          </a:xfrm>
        </p:spPr>
        <p:txBody>
          <a:bodyPr anchor="t" anchorCtr="0"/>
          <a:lstStyle/>
          <a:p>
            <a:pPr marL="0" indent="0">
              <a:buNone/>
            </a:pPr>
            <a:r>
              <a:rPr lang="el-GR" sz="2800" b="1" dirty="0"/>
              <a:t>Ευρώπη</a:t>
            </a:r>
          </a:p>
          <a:p>
            <a:r>
              <a:rPr lang="el-GR" sz="2400" dirty="0"/>
              <a:t>4</a:t>
            </a:r>
            <a:r>
              <a:rPr lang="en-US" sz="2400" dirty="0"/>
              <a:t>5</a:t>
            </a:r>
            <a:r>
              <a:rPr lang="el-GR" sz="2400" dirty="0"/>
              <a:t> χώρες</a:t>
            </a:r>
          </a:p>
          <a:p>
            <a:r>
              <a:rPr lang="el-GR" sz="2400" dirty="0"/>
              <a:t>1.300.000+ εκπαιδευτικοί συνολικά</a:t>
            </a:r>
          </a:p>
          <a:p>
            <a:r>
              <a:rPr lang="el-GR" sz="2400" dirty="0"/>
              <a:t>330.000+ ενεργοί</a:t>
            </a:r>
            <a:r>
              <a:rPr lang="en-US" sz="2400" dirty="0"/>
              <a:t> </a:t>
            </a:r>
            <a:r>
              <a:rPr lang="el-GR" sz="2400" dirty="0"/>
              <a:t>εκπαιδευτικοί</a:t>
            </a:r>
          </a:p>
          <a:p>
            <a:r>
              <a:rPr lang="el-GR" sz="2400" dirty="0"/>
              <a:t>300.000+ σχολεία συνολικά</a:t>
            </a:r>
          </a:p>
          <a:p>
            <a:r>
              <a:rPr lang="el-GR" sz="2400" dirty="0"/>
              <a:t>200.000+ ενεργά σχολεία</a:t>
            </a:r>
          </a:p>
          <a:p>
            <a:r>
              <a:rPr lang="el-GR" sz="2400" dirty="0"/>
              <a:t>160.000+ έργα συνολικά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25D345E-F065-1321-93FD-702EED89D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86751" y="2505075"/>
            <a:ext cx="4680146" cy="3684588"/>
          </a:xfrm>
        </p:spPr>
        <p:txBody>
          <a:bodyPr anchor="t" anchorCtr="0"/>
          <a:lstStyle/>
          <a:p>
            <a:pPr marL="0" indent="0">
              <a:buNone/>
            </a:pPr>
            <a:r>
              <a:rPr lang="el-GR" sz="2800" b="1" dirty="0"/>
              <a:t>Ελλάδα</a:t>
            </a:r>
          </a:p>
          <a:p>
            <a:r>
              <a:rPr lang="el-GR" sz="2400" dirty="0"/>
              <a:t>58.000+ εκπαιδευτικοί συνολικά</a:t>
            </a:r>
          </a:p>
          <a:p>
            <a:r>
              <a:rPr lang="el-GR" sz="2400" dirty="0"/>
              <a:t>28.000+ ενεργοί εκπαιδευτικοί</a:t>
            </a:r>
          </a:p>
          <a:p>
            <a:r>
              <a:rPr lang="el-GR" sz="2400" dirty="0"/>
              <a:t>15.000+ σχολεία</a:t>
            </a:r>
          </a:p>
          <a:p>
            <a:r>
              <a:rPr lang="el-GR" sz="2400" dirty="0"/>
              <a:t>26.000+ έργα συνολικά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05613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531F-D3CF-5093-9886-EAE07CF3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800" y="589744"/>
            <a:ext cx="7416824" cy="1070000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l-GR" dirty="0"/>
              <a:t>Εθνικοί Διαγωνισμοί - Βραβεύσεις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D8C8A1-6E34-CAA5-31AC-74825E3209E8}"/>
              </a:ext>
            </a:extLst>
          </p:cNvPr>
          <p:cNvGrpSpPr/>
          <p:nvPr/>
        </p:nvGrpSpPr>
        <p:grpSpPr>
          <a:xfrm>
            <a:off x="623392" y="692696"/>
            <a:ext cx="3402936" cy="5278560"/>
            <a:chOff x="7617451" y="304911"/>
            <a:chExt cx="3838616" cy="59543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0400D1-55C7-0DE3-135B-9BAD551428F3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28A5D7-58A8-8A4E-FC15-AEEF17A513F2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CFB8D7-1DCA-0AF0-6EAA-9F0922B34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7E0462-8D77-5E0E-D548-7F1EE9B55D25}"/>
              </a:ext>
            </a:extLst>
          </p:cNvPr>
          <p:cNvSpPr txBox="1">
            <a:spLocks/>
          </p:cNvSpPr>
          <p:nvPr/>
        </p:nvSpPr>
        <p:spPr>
          <a:xfrm>
            <a:off x="4583832" y="1659744"/>
            <a:ext cx="6984776" cy="431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None/>
            </a:pPr>
            <a:r>
              <a:rPr lang="el-GR" b="1" dirty="0"/>
              <a:t>Αναγνώριση της ποιότητας και επιβράβευση της σχολικής καινοτομίας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Εθνικοί Διαγωνισμοί: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l-GR" b="1" baseline="30000" dirty="0">
                <a:ea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(2025): </a:t>
            </a: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19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σχολεία και </a:t>
            </a: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 Τμήμα Πανεπιστημίου βραβεύτηκαν με ταμπλέτες.</a:t>
            </a:r>
            <a:endParaRPr lang="el-G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l-GR" b="1" baseline="30000" dirty="0">
                <a:ea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(2024): </a:t>
            </a: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 σχολεία και </a:t>
            </a: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 Τμήματα Πανεπιστημίων βραβεύτηκαν με ταμπλέτες.</a:t>
            </a:r>
            <a:endParaRPr lang="el-G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l-GR" b="1" baseline="30000" dirty="0">
                <a:ea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(2023): </a:t>
            </a: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 σχολεία βραβεύτηκαν με </a:t>
            </a:r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εκτυπωτές και ταμπλέτες.</a:t>
            </a:r>
            <a:endParaRPr lang="el-G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b="1" dirty="0">
                <a:ea typeface="Calibri" panose="020F0502020204030204" pitchFamily="34" charset="0"/>
              </a:rPr>
              <a:t>17</a:t>
            </a:r>
            <a:r>
              <a:rPr lang="el-GR" b="1" baseline="30000" dirty="0">
                <a:ea typeface="Calibri" panose="020F0502020204030204" pitchFamily="34" charset="0"/>
              </a:rPr>
              <a:t>ος</a:t>
            </a:r>
            <a:r>
              <a:rPr lang="el-GR" b="1" dirty="0">
                <a:ea typeface="Calibri" panose="020F0502020204030204" pitchFamily="34" charset="0"/>
              </a:rPr>
              <a:t> </a:t>
            </a:r>
            <a:r>
              <a:rPr lang="el-GR" dirty="0">
                <a:ea typeface="Calibri" panose="020F0502020204030204" pitchFamily="34" charset="0"/>
              </a:rPr>
              <a:t>(2022): </a:t>
            </a:r>
            <a:r>
              <a:rPr lang="el-GR" b="1" dirty="0">
                <a:ea typeface="Calibri" panose="020F0502020204030204" pitchFamily="34" charset="0"/>
              </a:rPr>
              <a:t>32</a:t>
            </a:r>
            <a:r>
              <a:rPr lang="el-GR" dirty="0">
                <a:ea typeface="Calibri" panose="020F0502020204030204" pitchFamily="34" charset="0"/>
              </a:rPr>
              <a:t> σχολεία βραβεύθηκαν με </a:t>
            </a:r>
            <a:r>
              <a:rPr lang="el-GR" b="1" dirty="0">
                <a:ea typeface="Calibri" panose="020F0502020204030204" pitchFamily="34" charset="0"/>
              </a:rPr>
              <a:t>3</a:t>
            </a:r>
            <a:r>
              <a:rPr lang="en-US" b="1" dirty="0">
                <a:ea typeface="Calibri" panose="020F0502020204030204" pitchFamily="34" charset="0"/>
              </a:rPr>
              <a:t>D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el-GR" dirty="0">
                <a:ea typeface="Calibri" panose="020F0502020204030204" pitchFamily="34" charset="0"/>
              </a:rPr>
              <a:t>εκτυπωτές και ταμπλέτες. </a:t>
            </a:r>
            <a:endParaRPr lang="el-GR" altLang="el-GR" b="1" dirty="0"/>
          </a:p>
        </p:txBody>
      </p:sp>
    </p:spTree>
    <p:extLst>
      <p:ext uri="{BB962C8B-B14F-4D97-AF65-F5344CB8AC3E}">
        <p14:creationId xmlns:p14="http://schemas.microsoft.com/office/powerpoint/2010/main" val="40549976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531F-D3CF-5093-9886-EAE07CF3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800" y="588963"/>
            <a:ext cx="7344816" cy="107156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Εθνικά Συνέδρια </a:t>
            </a:r>
            <a:r>
              <a:rPr lang="en-US" dirty="0"/>
              <a:t>eTwinning</a:t>
            </a:r>
            <a:endParaRPr lang="el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B53A95-3407-7884-EB1E-26CAED5920AD}"/>
              </a:ext>
            </a:extLst>
          </p:cNvPr>
          <p:cNvSpPr txBox="1">
            <a:spLocks/>
          </p:cNvSpPr>
          <p:nvPr/>
        </p:nvSpPr>
        <p:spPr>
          <a:xfrm>
            <a:off x="4583832" y="1988839"/>
            <a:ext cx="7416824" cy="3600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None/>
            </a:pPr>
            <a:r>
              <a:rPr lang="el-GR" b="1" dirty="0"/>
              <a:t>Η κοινότητα συναντιέται, μαθαίνει και μοιράζεται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itchFamily="2" charset="2"/>
              <a:buNone/>
            </a:pPr>
            <a:r>
              <a:rPr lang="el-GR" b="1" dirty="0"/>
              <a:t>Εθνικά Συνέδρια: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l-GR" b="1" dirty="0"/>
              <a:t>10</a:t>
            </a:r>
            <a:r>
              <a:rPr lang="el-GR" altLang="el-GR" b="1" baseline="30000" dirty="0"/>
              <a:t>ο</a:t>
            </a:r>
            <a:r>
              <a:rPr lang="el-GR" altLang="el-GR" baseline="30000" dirty="0"/>
              <a:t> </a:t>
            </a:r>
            <a:r>
              <a:rPr lang="el-GR" altLang="el-GR" dirty="0"/>
              <a:t>(2024) Αθήνα: 16 προσκεκλημένες ομιλίες, 105 εισηγήσεις, </a:t>
            </a:r>
            <a:br>
              <a:rPr lang="el-GR" altLang="el-GR" dirty="0"/>
            </a:br>
            <a:r>
              <a:rPr lang="el-GR" altLang="el-GR" dirty="0"/>
              <a:t>16 εργαστήρια (300 σύνεδροι, 4.000+ </a:t>
            </a:r>
            <a:r>
              <a:rPr lang="en-US" altLang="el-GR" dirty="0"/>
              <a:t>online)</a:t>
            </a:r>
            <a:endParaRPr lang="el-GR" altLang="el-GR" dirty="0"/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l-GR" b="1" dirty="0"/>
              <a:t>11</a:t>
            </a:r>
            <a:r>
              <a:rPr lang="el-GR" altLang="el-GR" b="1" baseline="30000" dirty="0"/>
              <a:t>ο</a:t>
            </a:r>
            <a:r>
              <a:rPr lang="en-US" altLang="el-GR" dirty="0"/>
              <a:t> </a:t>
            </a:r>
            <a:r>
              <a:rPr lang="el-GR" altLang="el-GR" dirty="0"/>
              <a:t>(2025) Θεσσαλονίκη: 8 προσκεκλημένες ομιλίες, 125 εισηγήσεις, 19 εργαστήρια (260 σύνεδροι, 4.000+ </a:t>
            </a:r>
            <a:r>
              <a:rPr lang="en-US" altLang="el-GR" dirty="0"/>
              <a:t>online)</a:t>
            </a:r>
            <a:endParaRPr lang="el-GR" altLang="el-GR" dirty="0"/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l-GR" dirty="0"/>
              <a:t>Τελετές βράβευσης και διάχυση καλών πρακτικών </a:t>
            </a:r>
          </a:p>
          <a:p>
            <a:pPr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l-GR" b="1" dirty="0"/>
              <a:t>12</a:t>
            </a:r>
            <a:r>
              <a:rPr lang="el-GR" altLang="el-GR" b="1" baseline="30000" dirty="0"/>
              <a:t>ο</a:t>
            </a:r>
            <a:r>
              <a:rPr lang="en-US" altLang="el-GR" b="1" dirty="0"/>
              <a:t> </a:t>
            </a:r>
            <a:r>
              <a:rPr lang="el-GR" altLang="el-GR" b="1" dirty="0"/>
              <a:t>(2026) Βόλος, 13-15 Νοεμβρίου 2026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73FCA-9C13-A975-CE72-F24DEA5808AE}"/>
              </a:ext>
            </a:extLst>
          </p:cNvPr>
          <p:cNvGrpSpPr/>
          <p:nvPr/>
        </p:nvGrpSpPr>
        <p:grpSpPr>
          <a:xfrm>
            <a:off x="695400" y="692696"/>
            <a:ext cx="3402936" cy="5278560"/>
            <a:chOff x="7617451" y="304911"/>
            <a:chExt cx="3838616" cy="59543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611198-C3FD-4AB6-04CB-DF1BEB0BCF57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C2F0FE-2500-BF18-8BBA-794DC5A35205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49F7C4-4D06-D7B7-83C4-8BF4E1693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51810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9ADF-13FA-0AD9-F284-6C7777EE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784" y="588963"/>
            <a:ext cx="7058000" cy="1071562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l-GR" dirty="0"/>
              <a:t>Διεθνείς αποστολές Ελλήνων εκπαιδευτικών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C63645-5808-0015-8CED-2DA97201FEB4}"/>
              </a:ext>
            </a:extLst>
          </p:cNvPr>
          <p:cNvSpPr txBox="1">
            <a:spLocks/>
          </p:cNvSpPr>
          <p:nvPr/>
        </p:nvSpPr>
        <p:spPr>
          <a:xfrm>
            <a:off x="4496522" y="1825625"/>
            <a:ext cx="736011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l-GR" b="1" dirty="0"/>
              <a:t>Επαγγελματική ανάπτυξη, δικτύωση και ευρωπαϊκή εξωστρέφεια</a:t>
            </a:r>
            <a:endParaRPr lang="el-GR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dirty="0"/>
              <a:t>Συμμετοχή σε συνέδρια, PDW, </a:t>
            </a:r>
            <a:r>
              <a:rPr lang="el-GR" dirty="0" err="1"/>
              <a:t>Contact</a:t>
            </a:r>
            <a:r>
              <a:rPr lang="el-GR" dirty="0"/>
              <a:t> </a:t>
            </a:r>
            <a:r>
              <a:rPr lang="el-GR" dirty="0" err="1"/>
              <a:t>Seminars</a:t>
            </a:r>
            <a:r>
              <a:rPr lang="el-GR" dirty="0"/>
              <a:t> και πολυμερείς δράσεις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dirty="0"/>
              <a:t>Επιλογή βραβευμένων αλλά και νέων </a:t>
            </a:r>
            <a:r>
              <a:rPr lang="el-GR" dirty="0" err="1"/>
              <a:t>eTwinners</a:t>
            </a:r>
            <a:r>
              <a:rPr lang="el-GR" dirty="0"/>
              <a:t> εκπαιδευτικών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dirty="0"/>
              <a:t>Ανάπτυξη δεξιοτήτων, συνεργασιών και νέων έργων eTwinning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dirty="0"/>
              <a:t>2024-2025: </a:t>
            </a:r>
            <a:r>
              <a:rPr lang="el-GR" b="1" dirty="0"/>
              <a:t>84 συμμετοχές από την Ελλάδα </a:t>
            </a:r>
            <a:r>
              <a:rPr lang="el-GR" dirty="0"/>
              <a:t>(56 εκπαιδευτικοί, 22 μέλη Ε.Ο.Υ., 6 πανεπιστημιακοί / </a:t>
            </a:r>
            <a:r>
              <a:rPr lang="el-GR" dirty="0" err="1"/>
              <a:t>Teacher</a:t>
            </a:r>
            <a:r>
              <a:rPr lang="el-GR" dirty="0"/>
              <a:t> </a:t>
            </a:r>
            <a:r>
              <a:rPr lang="el-GR" dirty="0" err="1"/>
              <a:t>Educators</a:t>
            </a:r>
            <a:r>
              <a:rPr lang="el-GR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dirty="0"/>
              <a:t>Ενεργή συμβολή της ελληνικής κοινότητας με εισηγήσεις και εργαστήρια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965C87-531D-DA21-DBA6-0CD3181B55AD}"/>
              </a:ext>
            </a:extLst>
          </p:cNvPr>
          <p:cNvGrpSpPr/>
          <p:nvPr/>
        </p:nvGrpSpPr>
        <p:grpSpPr>
          <a:xfrm>
            <a:off x="551384" y="692696"/>
            <a:ext cx="3402936" cy="5278560"/>
            <a:chOff x="7617451" y="304911"/>
            <a:chExt cx="3838616" cy="59543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445580-C2C2-37F1-B7D0-C96EF4C1391E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D32784-F9F3-BF80-43CE-6114970B4D5B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5A3563-62A7-4BF6-3215-FD752FD7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55612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B2AE5-AE8D-73E4-67A2-6F62347D1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84ED13-C136-4919-1FEC-A81FC0519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/>
          <a:stretch>
            <a:fillRect/>
          </a:stretch>
        </p:blipFill>
        <p:spPr>
          <a:xfrm>
            <a:off x="0" y="2420888"/>
            <a:ext cx="5985356" cy="3721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B58EB-31C8-8002-3E88-E662E3D42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n-US" dirty="0"/>
              <a:t>WELCOME</a:t>
            </a:r>
            <a:r>
              <a:rPr lang="el-GR" dirty="0"/>
              <a:t>: Ηλεκτρονικό Περιοδικό </a:t>
            </a:r>
            <a:r>
              <a:rPr lang="en-US" dirty="0"/>
              <a:t>eTwinning</a:t>
            </a:r>
            <a:endParaRPr lang="el-GR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D22C38-B46B-439F-7A75-1DB78C23C0BD}"/>
              </a:ext>
            </a:extLst>
          </p:cNvPr>
          <p:cNvSpPr txBox="1">
            <a:spLocks/>
          </p:cNvSpPr>
          <p:nvPr/>
        </p:nvSpPr>
        <p:spPr>
          <a:xfrm>
            <a:off x="5375920" y="2420888"/>
            <a:ext cx="633792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l-GR" sz="2400" b="1" dirty="0"/>
              <a:t>Η κοινότητα παράγει και μοιράζεται γνώση</a:t>
            </a:r>
            <a:endParaRPr lang="el-GR" sz="2400" dirty="0"/>
          </a:p>
          <a:p>
            <a:r>
              <a:rPr lang="el-GR" sz="1800" dirty="0"/>
              <a:t>Έναρξη λειτουργίας: Ιούλιος 2023 </a:t>
            </a:r>
          </a:p>
          <a:p>
            <a:r>
              <a:rPr lang="el-GR" sz="1800" dirty="0"/>
              <a:t>Δύο (2) τεύχη ανά έτος </a:t>
            </a:r>
            <a:r>
              <a:rPr lang="en-US" sz="1800" dirty="0"/>
              <a:t>| </a:t>
            </a:r>
            <a:r>
              <a:rPr lang="el-GR" sz="1800" dirty="0"/>
              <a:t>ISSN 2945-1485 </a:t>
            </a:r>
          </a:p>
          <a:p>
            <a:r>
              <a:rPr lang="el-GR" sz="1800" b="1" dirty="0"/>
              <a:t>6 </a:t>
            </a:r>
            <a:r>
              <a:rPr lang="el-GR" sz="1800" dirty="0"/>
              <a:t>τεύχη και </a:t>
            </a:r>
            <a:r>
              <a:rPr lang="el-GR" sz="1800" b="1" dirty="0"/>
              <a:t>101 </a:t>
            </a:r>
            <a:r>
              <a:rPr lang="el-GR" sz="1800" dirty="0"/>
              <a:t>άρθρα μέχρι σήμερα </a:t>
            </a:r>
          </a:p>
          <a:p>
            <a:r>
              <a:rPr lang="el-GR" sz="1800" dirty="0"/>
              <a:t>Άρθρα από εκπαιδευτικούς, ερευνητές, φοιτητές και μαθητές </a:t>
            </a:r>
          </a:p>
          <a:p>
            <a:r>
              <a:rPr lang="el-GR" sz="1800" dirty="0"/>
              <a:t>Ανοικτό αποθετήριο καλών πρακτικών, εκπαιδευτικών σεναρίων και ερευνητικών εργασιών</a:t>
            </a:r>
          </a:p>
        </p:txBody>
      </p:sp>
    </p:spTree>
    <p:extLst>
      <p:ext uri="{BB962C8B-B14F-4D97-AF65-F5344CB8AC3E}">
        <p14:creationId xmlns:p14="http://schemas.microsoft.com/office/powerpoint/2010/main" val="4088336639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26895B4-3EF8-7C3F-A37A-951883A29D51}"/>
              </a:ext>
            </a:extLst>
          </p:cNvPr>
          <p:cNvGrpSpPr/>
          <p:nvPr/>
        </p:nvGrpSpPr>
        <p:grpSpPr>
          <a:xfrm>
            <a:off x="1703512" y="3429000"/>
            <a:ext cx="8513460" cy="2736306"/>
            <a:chOff x="2686473" y="3933055"/>
            <a:chExt cx="6291182" cy="20220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6067CD-D32E-AAD8-DD3F-491011B05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99"/>
            <a:stretch>
              <a:fillRect/>
            </a:stretch>
          </p:blipFill>
          <p:spPr>
            <a:xfrm>
              <a:off x="2686473" y="3986267"/>
              <a:ext cx="2989823" cy="19688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FFC37C6-364D-DE01-9A27-35A8730B0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3" b="4913"/>
            <a:stretch/>
          </p:blipFill>
          <p:spPr>
            <a:xfrm>
              <a:off x="5987832" y="3933055"/>
              <a:ext cx="2989823" cy="20220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377F86-58AB-B7CD-E6C7-6A55A6BD5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Εκδόσεις eTwinning και παιδαγωγικοί οδηγοί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B5A8A8-5A18-C561-70F0-16152B85146A}"/>
              </a:ext>
            </a:extLst>
          </p:cNvPr>
          <p:cNvSpPr txBox="1">
            <a:spLocks/>
          </p:cNvSpPr>
          <p:nvPr/>
        </p:nvSpPr>
        <p:spPr>
          <a:xfrm>
            <a:off x="623392" y="1690688"/>
            <a:ext cx="11007256" cy="2242367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Wingdings" pitchFamily="2" charset="2"/>
              <a:buNone/>
            </a:pPr>
            <a:r>
              <a:rPr lang="el-GR" b="1" dirty="0"/>
              <a:t>Από τα έργα στην παιδαγωγική γνώση</a:t>
            </a:r>
            <a:endParaRPr lang="el-GR" dirty="0"/>
          </a:p>
          <a:p>
            <a:pPr>
              <a:spcBef>
                <a:spcPts val="600"/>
              </a:spcBef>
            </a:pPr>
            <a:r>
              <a:rPr lang="el-GR" dirty="0"/>
              <a:t>Παιδαγωγικοί οδηγοί με μεθοδολογίες και παραδείγματα </a:t>
            </a:r>
          </a:p>
          <a:p>
            <a:pPr>
              <a:spcBef>
                <a:spcPts val="600"/>
              </a:spcBef>
            </a:pPr>
            <a:r>
              <a:rPr lang="el-GR" dirty="0"/>
              <a:t>Καλές πρακτικές από εθνικούς διαγωνισμούς </a:t>
            </a:r>
            <a:r>
              <a:rPr lang="el-GR" dirty="0" err="1"/>
              <a:t>eTwinning</a:t>
            </a:r>
            <a:r>
              <a:rPr lang="el-GR" dirty="0"/>
              <a:t> </a:t>
            </a:r>
          </a:p>
          <a:p>
            <a:pPr>
              <a:spcBef>
                <a:spcPts val="600"/>
              </a:spcBef>
            </a:pPr>
            <a:r>
              <a:rPr lang="el-GR" dirty="0"/>
              <a:t>Εκπαιδευτικά σενάρια και σχέδια δραστηριοτήτων </a:t>
            </a:r>
          </a:p>
          <a:p>
            <a:pPr>
              <a:spcBef>
                <a:spcPts val="600"/>
              </a:spcBef>
            </a:pPr>
            <a:r>
              <a:rPr lang="el-GR" dirty="0"/>
              <a:t>Υλικό άμεσα αξιοποιήσιμο στη σχολική τάξη </a:t>
            </a:r>
          </a:p>
          <a:p>
            <a:pPr>
              <a:spcBef>
                <a:spcPts val="600"/>
              </a:spcBef>
            </a:pPr>
            <a:r>
              <a:rPr lang="el-GR" dirty="0"/>
              <a:t>Εκδόσεις για STEM, εκπαιδευτική ρομποτική και Εργαστήρια Δεξιοτήτων </a:t>
            </a:r>
          </a:p>
          <a:p>
            <a:pPr>
              <a:spcBef>
                <a:spcPts val="600"/>
              </a:spcBef>
            </a:pPr>
            <a:r>
              <a:rPr lang="el-GR" dirty="0"/>
              <a:t>Διάχυση εμπειρίας από πραγματικά έργα </a:t>
            </a:r>
            <a:r>
              <a:rPr lang="el-GR" dirty="0" err="1"/>
              <a:t>eTwinning</a:t>
            </a:r>
            <a:r>
              <a:rPr lang="el-GR" dirty="0"/>
              <a:t> στην ευρύτερη κοινότητα</a:t>
            </a:r>
          </a:p>
        </p:txBody>
      </p:sp>
    </p:spTree>
    <p:extLst>
      <p:ext uri="{BB962C8B-B14F-4D97-AF65-F5344CB8AC3E}">
        <p14:creationId xmlns:p14="http://schemas.microsoft.com/office/powerpoint/2010/main" val="228954701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9ADF-13FA-0AD9-F284-6C7777EE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Μηχανισμός υποστήριξης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D272A5-89C8-DAA1-FEBE-4B7702352B1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265912" cy="3984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l-GR" sz="2200" b="1" dirty="0"/>
              <a:t>Οργανωμένη υποστήριξη για μια μεγάλη και ενεργή κοινότητα</a:t>
            </a:r>
            <a:endParaRPr lang="el-GR" sz="2200" dirty="0"/>
          </a:p>
          <a:p>
            <a:r>
              <a:rPr lang="el-GR" sz="2200" dirty="0"/>
              <a:t>Έναρξη: Φεβρουάριος 2024</a:t>
            </a:r>
          </a:p>
          <a:p>
            <a:r>
              <a:rPr lang="el-GR" sz="2200" dirty="0"/>
              <a:t>Σύστημα διαχείρισης αιτημάτων υποστήριξης</a:t>
            </a:r>
          </a:p>
          <a:p>
            <a:r>
              <a:rPr lang="el-GR" sz="2200" dirty="0"/>
              <a:t>Δυνατότητα υποβολής αιτήματος μέσω πλατφόρμας ή email</a:t>
            </a:r>
          </a:p>
          <a:p>
            <a:r>
              <a:rPr lang="el-GR" sz="2200" dirty="0"/>
              <a:t>Καταγραφή ενεργειών και ενημέρωση του εκπαιδευτικού</a:t>
            </a:r>
          </a:p>
          <a:p>
            <a:r>
              <a:rPr lang="el-GR" sz="2200" dirty="0"/>
              <a:t>Πάνω από </a:t>
            </a:r>
            <a:r>
              <a:rPr lang="el-GR" sz="2200" b="1" dirty="0"/>
              <a:t>7.200 αιτήματα υποστήριξης</a:t>
            </a:r>
            <a:r>
              <a:rPr lang="el-GR" sz="2200" dirty="0"/>
              <a:t> μέχρι σήμερα</a:t>
            </a:r>
          </a:p>
          <a:p>
            <a:r>
              <a:rPr lang="el-GR" sz="2200" dirty="0"/>
              <a:t>Κύριες κατηγορίες: ESEP, ετικέτες ποιότητας, βραβεία, </a:t>
            </a:r>
            <a:r>
              <a:rPr lang="el-GR" sz="2200" dirty="0" err="1"/>
              <a:t>TwinSpace</a:t>
            </a:r>
            <a:r>
              <a:rPr lang="el-GR" sz="2200" dirty="0"/>
              <a:t>, εγγραφές έργων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2672DD-B95F-BB4F-BC94-56B57735D720}"/>
              </a:ext>
            </a:extLst>
          </p:cNvPr>
          <p:cNvGrpSpPr/>
          <p:nvPr/>
        </p:nvGrpSpPr>
        <p:grpSpPr>
          <a:xfrm>
            <a:off x="8328248" y="692696"/>
            <a:ext cx="3402936" cy="5278560"/>
            <a:chOff x="7617451" y="304911"/>
            <a:chExt cx="3838616" cy="59543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DB0D905-7C33-0CD3-61CE-65EE4426BF53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E5D1F1-9D3F-405E-F6B1-8BBD90358F8E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7D5EB9-2B32-3C79-0408-CE22A5F1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968537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4464-C2C6-2AF2-B43C-766795BE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44"/>
            <a:ext cx="4537720" cy="1070000"/>
          </a:xfrm>
        </p:spPr>
        <p:txBody>
          <a:bodyPr/>
          <a:lstStyle/>
          <a:p>
            <a:r>
              <a:rPr lang="el-GR" dirty="0"/>
              <a:t>Προκλήσεις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C3BE52-67B8-1FC2-A74E-512E80A70E36}"/>
              </a:ext>
            </a:extLst>
          </p:cNvPr>
          <p:cNvSpPr txBox="1">
            <a:spLocks/>
          </p:cNvSpPr>
          <p:nvPr/>
        </p:nvSpPr>
        <p:spPr>
          <a:xfrm>
            <a:off x="695400" y="2195264"/>
            <a:ext cx="7202016" cy="3105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40000"/>
                  <a:lumOff val="60000"/>
                </a:schemeClr>
              </a:buClr>
              <a:buFont typeface="System Font Regular"/>
              <a:buChar char="‣"/>
              <a:defRPr sz="1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Τεχνικά θέματα που σχετίζονται με την πλατφόρμα της ΕΣΕΠ</a:t>
            </a:r>
          </a:p>
          <a:p>
            <a:r>
              <a:rPr lang="el-GR" dirty="0"/>
              <a:t>Αυξημένος φόρτος εργασίας επικύρωσης</a:t>
            </a:r>
          </a:p>
          <a:p>
            <a:r>
              <a:rPr lang="el-GR" dirty="0"/>
              <a:t>Διαχείριση MOOC μεγάλης κλίμακας</a:t>
            </a:r>
          </a:p>
          <a:p>
            <a:r>
              <a:rPr lang="el-GR" dirty="0"/>
              <a:t>Αυξανόμενη ζήτηση για κατάρτιση εκπαιδευτικών που σχετίζεται με την Τεχνητή Νοημοσύνη.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Υπάρχει άριστη συνεργασία με το CSS.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582AD-26FE-8822-63C7-394E3A2F4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8168" y="1210444"/>
            <a:ext cx="4437112" cy="4437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839100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AE55A9-FE75-FB13-3087-0CBD75B4179C}"/>
              </a:ext>
            </a:extLst>
          </p:cNvPr>
          <p:cNvSpPr/>
          <p:nvPr/>
        </p:nvSpPr>
        <p:spPr>
          <a:xfrm>
            <a:off x="0" y="332656"/>
            <a:ext cx="2207568" cy="5815671"/>
          </a:xfrm>
          <a:prstGeom prst="rect">
            <a:avLst/>
          </a:prstGeom>
          <a:solidFill>
            <a:srgbClr val="FCF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E247AB-C570-8549-D1DB-FCF70F6DD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32655"/>
            <a:ext cx="10344472" cy="581567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8ED71EB-941C-04E8-55DC-97E4A3A4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72" y="745728"/>
            <a:ext cx="5689848" cy="1039056"/>
          </a:xfrm>
        </p:spPr>
        <p:txBody>
          <a:bodyPr>
            <a:normAutofit fontScale="90000"/>
          </a:bodyPr>
          <a:lstStyle/>
          <a:p>
            <a:r>
              <a:rPr lang="el-GR" sz="4000" dirty="0"/>
              <a:t>Τι μας διδάσκει </a:t>
            </a:r>
            <a:br>
              <a:rPr lang="el-GR" sz="4000" dirty="0"/>
            </a:br>
            <a:r>
              <a:rPr lang="el-GR" sz="4000" dirty="0"/>
              <a:t>η ελληνική εμπειρία;</a:t>
            </a:r>
            <a:endParaRPr lang="en-GR" sz="40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E0D307A-CA17-E700-3AC6-255033DE17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1384" y="2197856"/>
            <a:ext cx="4681736" cy="327495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1800" dirty="0"/>
              <a:t>Η συνεργασία χρειάζεται σταθερή υποστήριξη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1800" dirty="0"/>
              <a:t>Η επιμόρφωση πρέπει να συνδέεται </a:t>
            </a:r>
            <a:br>
              <a:rPr lang="el-GR" sz="1800" dirty="0"/>
            </a:br>
            <a:r>
              <a:rPr lang="el-GR" sz="1800" dirty="0"/>
              <a:t>με τη σχολική πράξη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1800" dirty="0"/>
              <a:t>Η καινοτομία χρειάζεται παιδαγωγικό πλαίσιο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1800" dirty="0"/>
              <a:t>Η αναγνώριση ενισχύει την ποιότητα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1800" dirty="0"/>
              <a:t>Το eTwinning λειτουργεί ως εργαστήριο ευρωπαϊκής εκπαιδευτικής αλλαγής</a:t>
            </a:r>
          </a:p>
        </p:txBody>
      </p:sp>
    </p:spTree>
    <p:extLst>
      <p:ext uri="{BB962C8B-B14F-4D97-AF65-F5344CB8AC3E}">
        <p14:creationId xmlns:p14="http://schemas.microsoft.com/office/powerpoint/2010/main" val="4172418216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15AA7-F0E9-22D7-8C5D-B139CF1FA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19760" r="20" b="429"/>
          <a:stretch>
            <a:fillRect/>
          </a:stretch>
        </p:blipFill>
        <p:spPr>
          <a:xfrm>
            <a:off x="2467" y="1388"/>
            <a:ext cx="12187066" cy="54712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9487EB-1D20-57C3-789F-493CEF531EA4}"/>
              </a:ext>
            </a:extLst>
          </p:cNvPr>
          <p:cNvSpPr/>
          <p:nvPr/>
        </p:nvSpPr>
        <p:spPr>
          <a:xfrm>
            <a:off x="0" y="0"/>
            <a:ext cx="4471054" cy="54257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49FF3-EA56-EF41-8D48-2B3CC179806C}"/>
              </a:ext>
            </a:extLst>
          </p:cNvPr>
          <p:cNvSpPr/>
          <p:nvPr/>
        </p:nvSpPr>
        <p:spPr>
          <a:xfrm>
            <a:off x="0" y="5425748"/>
            <a:ext cx="12192000" cy="143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9453C35-5C06-2842-A8DA-023C1704B400}"/>
              </a:ext>
            </a:extLst>
          </p:cNvPr>
          <p:cNvSpPr txBox="1">
            <a:spLocks/>
          </p:cNvSpPr>
          <p:nvPr/>
        </p:nvSpPr>
        <p:spPr>
          <a:xfrm>
            <a:off x="4530816" y="3025424"/>
            <a:ext cx="3843569" cy="252118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itchFamily="2" charset="2"/>
              <a:buChar char="v"/>
              <a:defRPr sz="24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20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6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itchFamily="2" charset="2"/>
              <a:buChar char="v"/>
              <a:defRPr sz="1600" b="0" i="0" kern="1200">
                <a:solidFill>
                  <a:schemeClr val="tx1"/>
                </a:solidFill>
                <a:latin typeface="PF Futura Neu Book" panose="0200050404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l-GR" sz="1600" b="1" dirty="0">
                <a:latin typeface="Aptos Narrow" panose="020B0004020202020204" pitchFamily="34" charset="0"/>
              </a:rPr>
              <a:t>Πύλες </a:t>
            </a:r>
            <a:r>
              <a:rPr lang="en-US" sz="1600" b="1" dirty="0">
                <a:latin typeface="Aptos Narrow" panose="020B0004020202020204" pitchFamily="34" charset="0"/>
              </a:rPr>
              <a:t>eTwinning</a:t>
            </a:r>
            <a:endParaRPr lang="fr-CH" sz="1600" b="1" dirty="0">
              <a:latin typeface="Aptos Narrow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https://school-education.ec.europa.eu/el</a:t>
            </a:r>
            <a:r>
              <a:rPr lang="el-GR" sz="1600" dirty="0">
                <a:solidFill>
                  <a:srgbClr val="0000FF"/>
                </a:solidFill>
                <a:latin typeface="Aptos Narrow" panose="020B0004020202020204" pitchFamily="34" charset="0"/>
              </a:rPr>
              <a:t> </a:t>
            </a: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https://www.etwinning.gr</a:t>
            </a:r>
            <a:endParaRPr lang="fr-CH" sz="1600" dirty="0">
              <a:solidFill>
                <a:srgbClr val="0000FF"/>
              </a:solidFill>
              <a:latin typeface="Aptos Narrow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https://seminars.etwinning.gr</a:t>
            </a: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</a:rPr>
              <a:t> 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https://mooc.etwinning.gr</a:t>
            </a:r>
            <a:endParaRPr lang="fr-CH" sz="1600" dirty="0">
              <a:solidFill>
                <a:srgbClr val="0000FF"/>
              </a:solidFill>
              <a:latin typeface="Aptos Narrow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https://welcome.etwinning.gr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rgbClr val="0000FF"/>
                </a:solidFill>
                <a:latin typeface="Aptos Narrow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https://support.etwinning.gr</a:t>
            </a:r>
            <a:endParaRPr lang="fr-CH" sz="1600" dirty="0">
              <a:solidFill>
                <a:srgbClr val="0000FF"/>
              </a:solidFill>
              <a:latin typeface="Aptos Narrow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513401-B8A4-FEB7-B19A-51F651C384F4}"/>
              </a:ext>
            </a:extLst>
          </p:cNvPr>
          <p:cNvSpPr txBox="1"/>
          <p:nvPr/>
        </p:nvSpPr>
        <p:spPr>
          <a:xfrm>
            <a:off x="740976" y="2386307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Aptos Display" panose="020B0004020202020204" pitchFamily="34" charset="0"/>
              </a:rPr>
              <a:t>Το eTwinning συνδέει σχολεία, ενδυναμώνει τους εκπαιδευτικούς και φέρνει την Ευρώπη στην τάξη.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0DF25-F0C6-B942-B144-F039ED1525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5733256"/>
            <a:ext cx="2664296" cy="79881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C6C4722-19FD-2E47-AE4C-D2A7FB8BE9DE}"/>
              </a:ext>
            </a:extLst>
          </p:cNvPr>
          <p:cNvSpPr txBox="1">
            <a:spLocks/>
          </p:cNvSpPr>
          <p:nvPr/>
        </p:nvSpPr>
        <p:spPr>
          <a:xfrm>
            <a:off x="695400" y="1196752"/>
            <a:ext cx="3429951" cy="1042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030A0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l-GR" sz="3600" dirty="0">
                <a:solidFill>
                  <a:schemeClr val="bg1"/>
                </a:solidFill>
                <a:latin typeface="+mj-lt"/>
              </a:rPr>
              <a:t>Σας ευχαριστώ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80D221-1ED3-5EAF-A5EA-E8BACDC072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" y="1"/>
            <a:ext cx="4464496" cy="187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648A4-43DF-11DB-028A-9F9910F10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33" y="5879084"/>
            <a:ext cx="6824645" cy="4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2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4F58-8092-3621-0A0D-94DF2FB16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Είναι επιτυχημένο το eTwinning στην Ελλάδα;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FF7BC-17D6-430C-20FF-99CD1204AC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6841976" cy="3887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Το ελληνικό μοντέλο επιτυχίας</a:t>
            </a:r>
            <a:endParaRPr lang="en-US" b="1" dirty="0"/>
          </a:p>
          <a:p>
            <a:r>
              <a:rPr lang="el-GR" dirty="0"/>
              <a:t>Το eTwinning στην Ελλάδα πέτυχε επειδή δεν λειτούργησε μόνο ως πλατφόρμα, αλλά ως οργανωμένο οικοσύστημα.</a:t>
            </a: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r>
              <a:rPr lang="el-GR" b="1" dirty="0"/>
              <a:t>Βασικοί παράγοντες:</a:t>
            </a:r>
            <a:endParaRPr lang="en-US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dirty="0"/>
              <a:t>Συστηματική παιδαγωγική και τεχνική υποστήριξη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dirty="0"/>
              <a:t>Μαζική επαγγελματική ανάπτυξη εκπαιδευτικών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dirty="0"/>
              <a:t>Ενεργό δίκτυο Πρεσβευτών eTwinning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dirty="0"/>
              <a:t>Σύνδεση με καινοτομία, STEM, Τεχνητή Νοημοσύνη και ευρωπαϊκές αξίες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dirty="0"/>
              <a:t>Αναγνώριση και επιβράβευση της ποιότητας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3D89E6-B50B-5E1C-50BA-0749B3B0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669379"/>
            <a:ext cx="4328342" cy="431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96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759AE-977A-FB66-715E-5CF8A5CEB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194" y="1405459"/>
            <a:ext cx="3043687" cy="210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1119AA-0928-41F0-CAFC-9B1EDCD9C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67" y="4881847"/>
            <a:ext cx="3024336" cy="1032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4D4519-1A0F-525B-B162-910BFE535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74" y="3875042"/>
            <a:ext cx="2123132" cy="2097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22E01F-D8C0-8555-1497-190242239E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48" y="2871989"/>
            <a:ext cx="2982186" cy="3082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E7648-9352-91B5-EEEB-F5036927F3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11" y="3226817"/>
            <a:ext cx="2521766" cy="27279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7327E3-4FC6-EC4C-A4C7-5A869BA71244}"/>
              </a:ext>
            </a:extLst>
          </p:cNvPr>
          <p:cNvSpPr txBox="1"/>
          <p:nvPr/>
        </p:nvSpPr>
        <p:spPr>
          <a:xfrm>
            <a:off x="8356569" y="2224210"/>
            <a:ext cx="1930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ΥΠΟΣΤΗΡΙΞΗ</a:t>
            </a:r>
            <a:endParaRPr lang="el-G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Παιδαγωγική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Τεχνική</a:t>
            </a:r>
            <a:endParaRPr lang="en-GR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A52889-F5A3-8E6D-3D03-A1FC14400EE7}"/>
              </a:ext>
            </a:extLst>
          </p:cNvPr>
          <p:cNvSpPr txBox="1"/>
          <p:nvPr/>
        </p:nvSpPr>
        <p:spPr>
          <a:xfrm>
            <a:off x="4080548" y="1758425"/>
            <a:ext cx="1614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ΑΝΑΓΝΩΡΙΣΗ &amp; ΕΠΙΒΡΑΒΕΥΣΗ</a:t>
            </a:r>
            <a:endParaRPr lang="el-G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Ετικέτες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Βραβεία</a:t>
            </a:r>
            <a:endParaRPr lang="en-GR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0A5E02-A94E-E5A8-CAE5-244F9C948304}"/>
              </a:ext>
            </a:extLst>
          </p:cNvPr>
          <p:cNvSpPr txBox="1"/>
          <p:nvPr/>
        </p:nvSpPr>
        <p:spPr>
          <a:xfrm>
            <a:off x="624937" y="2576550"/>
            <a:ext cx="28583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ΕΠΑΓΓΕΛΜΑΤΙΚΗ ΑΝΑΠΤΥΞΗ</a:t>
            </a:r>
            <a:endParaRPr lang="el-G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MOOCs, webinars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/>
              <a:t>Ανοικτά μαθήματα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PDW, Contact seminars</a:t>
            </a:r>
            <a:endParaRPr lang="el-GR" sz="14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29D84B7-6E22-94AA-FB50-EFD48DC1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Είναι επιτυχημένο επειδή προσφέρει…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41343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A823F-C952-C1B9-C67E-8FE451C0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588963"/>
            <a:ext cx="6985992" cy="1071562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l-GR" dirty="0"/>
              <a:t>Εθνικός Οργανισμός Υποστήριξης eTwinning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81B0E-EBB6-6A9C-06C5-D486DE451C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67808" y="1844824"/>
            <a:ext cx="7346032" cy="3816424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l-GR" dirty="0"/>
              <a:t>Ο Εθνικός Οργανισμός Υποστήριξης (Ε.Ο.Υ.) eTwinning:</a:t>
            </a:r>
            <a:endParaRPr lang="en-US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dirty="0"/>
              <a:t>Λειτουργεί υπό την ευθύνη του ΙΤΥΕ «Διόφαντος», σε συνεργασία με το Υπουργείο Παιδείας.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dirty="0"/>
              <a:t>Παρέχει παιδαγωγική, τεχνική και οργανωτική υποστήριξη στους εκπαιδευτικούς.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dirty="0"/>
              <a:t>Υποστηρίζει εγγραφές, ESEP, </a:t>
            </a:r>
            <a:r>
              <a:rPr lang="el-GR" dirty="0" err="1"/>
              <a:t>TwinSpace</a:t>
            </a:r>
            <a:r>
              <a:rPr lang="el-GR" dirty="0"/>
              <a:t>, έργα, ετικέτες ποιότητας και βραβεία.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dirty="0"/>
              <a:t>Οργανώνει επιμορφώσεις, ενημερωτικές δράσεις και διάχυση καλών πρακτικών.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dirty="0"/>
              <a:t>Συντονίζει το δίκτυο των Πρεσβευτών eTwinning.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l-GR" dirty="0"/>
              <a:t>Μετατρέπει μια ευρωπαϊκή δράση σε ζωντανή και ενεργή εθνική κοινότητα.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DEA127-3FFC-1E19-4556-5548B050944D}"/>
              </a:ext>
            </a:extLst>
          </p:cNvPr>
          <p:cNvGrpSpPr/>
          <p:nvPr/>
        </p:nvGrpSpPr>
        <p:grpSpPr>
          <a:xfrm>
            <a:off x="623392" y="692696"/>
            <a:ext cx="3402936" cy="5278560"/>
            <a:chOff x="7617451" y="304911"/>
            <a:chExt cx="3838616" cy="59543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6AD0C7-975A-DE78-AC63-76606AE17DEE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B2264E-DF26-6FEF-4056-F7FC2D3053B0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B27008-79FD-8551-1306-D68B479ED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0" b="9350"/>
            <a:stretch/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6271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F3F9-162F-EA10-AD9F-60EE74E6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44"/>
            <a:ext cx="6481936" cy="1070000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el-GR" dirty="0"/>
              <a:t>Μια κοινότητα που υποστηρίζεται διαρκώς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5D32F-2B97-871A-8600-46C608F594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6121896" cy="3887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Από την εγγραφή έως το ποιοτικό έργο</a:t>
            </a:r>
          </a:p>
          <a:p>
            <a:r>
              <a:rPr lang="el-GR" dirty="0"/>
              <a:t>Υποστήριξη στη χρήση ESEP και </a:t>
            </a:r>
            <a:r>
              <a:rPr lang="el-GR" dirty="0" err="1"/>
              <a:t>TwinSpace</a:t>
            </a:r>
            <a:endParaRPr lang="el-GR" dirty="0"/>
          </a:p>
          <a:p>
            <a:r>
              <a:rPr lang="el-GR" dirty="0"/>
              <a:t>Βοήθεια σε εγγραφές, έργα και ετικέτες ποιότητας</a:t>
            </a:r>
          </a:p>
          <a:p>
            <a:r>
              <a:rPr lang="el-GR" dirty="0"/>
              <a:t>Αναγνώριση, επιβράβευση με ετικέτες ποιότητας και βραβεία</a:t>
            </a:r>
          </a:p>
          <a:p>
            <a:r>
              <a:rPr lang="el-GR" dirty="0"/>
              <a:t>Παιδαγωγική καθοδήγηση για τον σχεδιασμό συνεργατικών έργων</a:t>
            </a:r>
          </a:p>
          <a:p>
            <a:r>
              <a:rPr lang="el-GR" dirty="0"/>
              <a:t>Τεχνική υποστήριξη μέσω οργανωμένου helpdesk</a:t>
            </a:r>
          </a:p>
          <a:p>
            <a:r>
              <a:rPr lang="el-GR" dirty="0"/>
              <a:t>Συνεχής επικοινωνία με εκπαιδευτικούς και σχολεία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7AB2EA-29D4-6EF8-9CCB-F31B555964FF}"/>
              </a:ext>
            </a:extLst>
          </p:cNvPr>
          <p:cNvGrpSpPr/>
          <p:nvPr/>
        </p:nvGrpSpPr>
        <p:grpSpPr>
          <a:xfrm>
            <a:off x="7752184" y="692696"/>
            <a:ext cx="3402936" cy="5278560"/>
            <a:chOff x="7617451" y="304911"/>
            <a:chExt cx="3838616" cy="59543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CC8592-795A-37EF-982C-E9D1BF7FD701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0C210C-1488-9C2D-1F36-867DB1F37E33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78AD90-6849-C899-D929-B6F82C2D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2" r="11442"/>
            <a:stretch>
              <a:fillRect/>
            </a:stretch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3087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D2FCE-FEA8-6F3C-CC1E-B90B1AB9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744"/>
            <a:ext cx="6625952" cy="1327088"/>
          </a:xfr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/>
          <a:p>
            <a:r>
              <a:rPr lang="el-GR" dirty="0"/>
              <a:t>Στρατηγικοί στόχοι </a:t>
            </a:r>
            <a:br>
              <a:rPr lang="el-GR" dirty="0"/>
            </a:br>
            <a:r>
              <a:rPr lang="el-GR" dirty="0"/>
              <a:t>Ελληνικού Ε.Ο.Υ. eTwinning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8EC2C-3D68-1521-D596-8BBCA47F86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4864"/>
            <a:ext cx="6193904" cy="3384376"/>
          </a:xfrm>
        </p:spPr>
        <p:txBody>
          <a:bodyPr>
            <a:normAutofit/>
          </a:bodyPr>
          <a:lstStyle/>
          <a:p>
            <a:r>
              <a:rPr lang="el-GR" dirty="0"/>
              <a:t>Βελτίωση της ποιότητας των έργων </a:t>
            </a:r>
            <a:r>
              <a:rPr lang="en-US" dirty="0"/>
              <a:t>eTwinning</a:t>
            </a:r>
          </a:p>
          <a:p>
            <a:r>
              <a:rPr lang="el-GR" dirty="0"/>
              <a:t>Αύξηση της συμμετοχής των εκπαιδευτικών</a:t>
            </a:r>
          </a:p>
          <a:p>
            <a:r>
              <a:rPr lang="el-GR" dirty="0"/>
              <a:t>Υποστήριξη εκπαιδευτικών </a:t>
            </a:r>
          </a:p>
          <a:p>
            <a:r>
              <a:rPr lang="el-GR" dirty="0"/>
              <a:t>Υποστήριξη Πανεπιστημιακών Ιδρυμάτων</a:t>
            </a:r>
          </a:p>
          <a:p>
            <a:r>
              <a:rPr lang="el-GR" dirty="0"/>
              <a:t>Ενίσχυση των ψηφιακών δεξιοτήτων των εκπαιδευτικών, ειδικά για την Τεχνητή Νοημοσύνη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E8C892-5325-0166-351B-CACD90E93E43}"/>
              </a:ext>
            </a:extLst>
          </p:cNvPr>
          <p:cNvGrpSpPr/>
          <p:nvPr/>
        </p:nvGrpSpPr>
        <p:grpSpPr>
          <a:xfrm>
            <a:off x="7752184" y="692696"/>
            <a:ext cx="3402936" cy="5278560"/>
            <a:chOff x="7617451" y="304911"/>
            <a:chExt cx="3838616" cy="59543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B4BD55-899C-F342-5723-773DE7FFCE99}"/>
                </a:ext>
              </a:extLst>
            </p:cNvPr>
            <p:cNvSpPr/>
            <p:nvPr/>
          </p:nvSpPr>
          <p:spPr>
            <a:xfrm>
              <a:off x="7617451" y="4833462"/>
              <a:ext cx="2520280" cy="14258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FF74E3-7348-7C05-C5A4-483D267BB89B}"/>
                </a:ext>
              </a:extLst>
            </p:cNvPr>
            <p:cNvSpPr/>
            <p:nvPr/>
          </p:nvSpPr>
          <p:spPr>
            <a:xfrm>
              <a:off x="8935787" y="304911"/>
              <a:ext cx="2520280" cy="14258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44E016C-78C3-D578-03FD-C1B021B9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0" b="10100"/>
            <a:stretch>
              <a:fillRect/>
            </a:stretch>
          </p:blipFill>
          <p:spPr>
            <a:xfrm>
              <a:off x="7824192" y="476672"/>
              <a:ext cx="3425134" cy="5575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145231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AD75B-02E3-3C89-7EE7-72A83062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l-GR" dirty="0"/>
              <a:t>Οι Πρεσβευτές </a:t>
            </a:r>
            <a:r>
              <a:rPr lang="en-US" dirty="0"/>
              <a:t>eTwinning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AEB6-F3C7-0B50-390D-3D849B7D4F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7634064" cy="3887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Οι Πρεσβευτές eTwinning:</a:t>
            </a:r>
          </a:p>
          <a:p>
            <a:r>
              <a:rPr lang="el-GR" dirty="0"/>
              <a:t>είναι έμπειροι εκπαιδευτικοί, εθελοντές, με ενεργή συμμετοχή στη δράση </a:t>
            </a:r>
          </a:p>
          <a:p>
            <a:r>
              <a:rPr lang="el-GR" dirty="0"/>
              <a:t>υποστηρίζουν εκπαιδευτικούς στις περιοχές ευθύνης τους </a:t>
            </a:r>
          </a:p>
          <a:p>
            <a:r>
              <a:rPr lang="el-GR" dirty="0"/>
              <a:t>οργανώνουν </a:t>
            </a:r>
            <a:r>
              <a:rPr lang="el-GR" dirty="0" err="1"/>
              <a:t>webinars</a:t>
            </a:r>
            <a:r>
              <a:rPr lang="el-GR" dirty="0"/>
              <a:t>, δια-ζώσης ημερίδες και εργαστήρια </a:t>
            </a:r>
          </a:p>
          <a:p>
            <a:r>
              <a:rPr lang="el-GR" dirty="0"/>
              <a:t>καθοδηγούν στον σχεδιασμό ποιοτικών συνεργατικών έργων </a:t>
            </a:r>
          </a:p>
          <a:p>
            <a:r>
              <a:rPr lang="el-GR" dirty="0"/>
              <a:t>διαχέουν καλές πρακτικές και ενισχύουν την κοινότητα</a:t>
            </a:r>
          </a:p>
        </p:txBody>
      </p:sp>
      <p:pic>
        <p:nvPicPr>
          <p:cNvPr id="1026" name="Picture 2" descr="Ambassadors and promoters of eTwinning projects">
            <a:extLst>
              <a:ext uri="{FF2B5EF4-FFF2-40B4-BE49-F238E27FC236}">
                <a16:creationId xmlns:a16="http://schemas.microsoft.com/office/drawing/2014/main" id="{50997B3D-195E-8DFB-B27C-F9404371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151" y="1844675"/>
            <a:ext cx="2930649" cy="30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01469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eTwinning2026">
  <a:themeElements>
    <a:clrScheme name="Deep Purple Orange Gradient">
      <a:dk1>
        <a:srgbClr val="111111"/>
      </a:dk1>
      <a:lt1>
        <a:srgbClr val="FFFFFF"/>
      </a:lt1>
      <a:dk2>
        <a:srgbClr val="270068"/>
      </a:dk2>
      <a:lt2>
        <a:srgbClr val="F5F5F5"/>
      </a:lt2>
      <a:accent1>
        <a:srgbClr val="270068"/>
      </a:accent1>
      <a:accent2>
        <a:srgbClr val="FF7B00"/>
      </a:accent2>
      <a:accent3>
        <a:srgbClr val="FF9500"/>
      </a:accent3>
      <a:accent4>
        <a:srgbClr val="FFB700"/>
      </a:accent4>
      <a:accent5>
        <a:srgbClr val="FFD000"/>
      </a:accent5>
      <a:accent6>
        <a:srgbClr val="8A8A8A"/>
      </a:accent6>
      <a:hlink>
        <a:srgbClr val="4B00C9"/>
      </a:hlink>
      <a:folHlink>
        <a:srgbClr val="66666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60FA463-3B22-4062-A2BE-11AF75DF6718}" vid="{F2B0642F-F855-438F-A290-C1E28E078776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eTwinning_template_GR</Template>
  <TotalTime>14115</TotalTime>
  <Words>2439</Words>
  <Application>Microsoft Office PowerPoint</Application>
  <PresentationFormat>Widescreen</PresentationFormat>
  <Paragraphs>374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Aptos</vt:lpstr>
      <vt:lpstr>Aptos Black</vt:lpstr>
      <vt:lpstr>Aptos Display</vt:lpstr>
      <vt:lpstr>Aptos Narrow</vt:lpstr>
      <vt:lpstr>Aptos SemiBold</vt:lpstr>
      <vt:lpstr>Arial</vt:lpstr>
      <vt:lpstr>Calibri</vt:lpstr>
      <vt:lpstr>Century Gothic</vt:lpstr>
      <vt:lpstr>Courier New</vt:lpstr>
      <vt:lpstr>System Font Regular</vt:lpstr>
      <vt:lpstr>Wingdings</vt:lpstr>
      <vt:lpstr>eTwinning2026</vt:lpstr>
      <vt:lpstr>eTwinning: Κτίζοντας  μια ισχυρή κοινότητα καινοτόμων εκπαιδευτικών</vt:lpstr>
      <vt:lpstr>Τι είναι το eTwinning;</vt:lpstr>
      <vt:lpstr>Το eTwinning σε αριθμούς</vt:lpstr>
      <vt:lpstr>Είναι επιτυχημένο το eTwinning στην Ελλάδα;</vt:lpstr>
      <vt:lpstr>Είναι επιτυχημένο επειδή προσφέρει…</vt:lpstr>
      <vt:lpstr>Εθνικός Οργανισμός Υποστήριξης eTwinning</vt:lpstr>
      <vt:lpstr>Μια κοινότητα που υποστηρίζεται διαρκώς</vt:lpstr>
      <vt:lpstr>Στρατηγικοί στόχοι  Ελληνικού Ε.Ο.Υ. eTwinning</vt:lpstr>
      <vt:lpstr>Οι Πρεσβευτές eTwinning</vt:lpstr>
      <vt:lpstr>Webinars &amp; επιμορφωτικές δράσεις Πρεσβευτών</vt:lpstr>
      <vt:lpstr>Επαγγελματική ανάπτυξη εκπαιδευτικών</vt:lpstr>
      <vt:lpstr>Ανοικτά Διαδικτυακά Μαθήματα</vt:lpstr>
      <vt:lpstr>Η κλίμακα των ανοικτών μαθημάτων</vt:lpstr>
      <vt:lpstr>Ποιότητα και μετρήσιμη επίδραση</vt:lpstr>
      <vt:lpstr>Ξενόγλωσσα διαδικτυακά μαθήματα</vt:lpstr>
      <vt:lpstr>MOOCs eTwinning</vt:lpstr>
      <vt:lpstr>Συνεργασία με φορείς εκπαιδευτικής πολιτικής</vt:lpstr>
      <vt:lpstr>eTwinning και Εργαστήρια Δεξιοτήτων</vt:lpstr>
      <vt:lpstr>eTwinning και Erasmus+</vt:lpstr>
      <vt:lpstr>Initial Teacher Education</vt:lpstr>
      <vt:lpstr>Aποτελέσματα &amp; Aναγνώριση 2024-2026</vt:lpstr>
      <vt:lpstr>STEM @ eTwinning</vt:lpstr>
      <vt:lpstr>STEM 5 και συμπερίληψη</vt:lpstr>
      <vt:lpstr>Διεθνής δράση STEM</vt:lpstr>
      <vt:lpstr>Η Τεχνητή Νοημοσύνη στο eTwinning</vt:lpstr>
      <vt:lpstr>Διεθνής δράση για την Τεχνητή Νοημοσύνη</vt:lpstr>
      <vt:lpstr>Παιδαγωγική αξιοποίηση της Τεχνητής Νοημοσύνης  στα eTwinning έργα και στη διδασκαλία μαθημάτων</vt:lpstr>
      <vt:lpstr>Αξιοποίηση της Τεχνητής Νοημοσύνης στην Εκπαίδευση και στα Προγράμματα eTwinning</vt:lpstr>
      <vt:lpstr>Αναγνώριση και επιβράβευση</vt:lpstr>
      <vt:lpstr>Εθνικοί Διαγωνισμοί - Βραβεύσεις</vt:lpstr>
      <vt:lpstr>Εθνικά Συνέδρια eTwinning</vt:lpstr>
      <vt:lpstr>Διεθνείς αποστολές Ελλήνων εκπαιδευτικών</vt:lpstr>
      <vt:lpstr>WELCOME: Ηλεκτρονικό Περιοδικό eTwinning</vt:lpstr>
      <vt:lpstr>Εκδόσεις eTwinning και παιδαγωγικοί οδηγοί</vt:lpstr>
      <vt:lpstr>Μηχανισμός υποστήριξης</vt:lpstr>
      <vt:lpstr>Προκλήσεις</vt:lpstr>
      <vt:lpstr>Τι μας διδάσκει  η ελληνική εμπειρία;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Paraskevas Michael</dc:creator>
  <cp:lastModifiedBy>Kapralou Chrissa</cp:lastModifiedBy>
  <cp:revision>830</cp:revision>
  <cp:lastPrinted>2026-06-25T11:25:34Z</cp:lastPrinted>
  <dcterms:created xsi:type="dcterms:W3CDTF">2015-10-31T21:02:32Z</dcterms:created>
  <dcterms:modified xsi:type="dcterms:W3CDTF">2026-07-07T10:34:52Z</dcterms:modified>
</cp:coreProperties>
</file>