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56" r:id="rId1"/>
  </p:sldMasterIdLst>
  <p:notesMasterIdLst>
    <p:notesMasterId r:id="rId40"/>
  </p:notesMasterIdLst>
  <p:handoutMasterIdLst>
    <p:handoutMasterId r:id="rId41"/>
  </p:handoutMasterIdLst>
  <p:sldIdLst>
    <p:sldId id="1677" r:id="rId2"/>
    <p:sldId id="1733" r:id="rId3"/>
    <p:sldId id="1763" r:id="rId4"/>
    <p:sldId id="1734" r:id="rId5"/>
    <p:sldId id="1764" r:id="rId6"/>
    <p:sldId id="1735" r:id="rId7"/>
    <p:sldId id="1736" r:id="rId8"/>
    <p:sldId id="1732" r:id="rId9"/>
    <p:sldId id="1737" r:id="rId10"/>
    <p:sldId id="1738" r:id="rId11"/>
    <p:sldId id="1739" r:id="rId12"/>
    <p:sldId id="1740" r:id="rId13"/>
    <p:sldId id="1741" r:id="rId14"/>
    <p:sldId id="1771" r:id="rId15"/>
    <p:sldId id="1745" r:id="rId16"/>
    <p:sldId id="1744" r:id="rId17"/>
    <p:sldId id="1746" r:id="rId18"/>
    <p:sldId id="1747" r:id="rId19"/>
    <p:sldId id="1748" r:id="rId20"/>
    <p:sldId id="1750" r:id="rId21"/>
    <p:sldId id="1757" r:id="rId22"/>
    <p:sldId id="1749" r:id="rId23"/>
    <p:sldId id="1742" r:id="rId24"/>
    <p:sldId id="1752" r:id="rId25"/>
    <p:sldId id="1753" r:id="rId26"/>
    <p:sldId id="1754" r:id="rId27"/>
    <p:sldId id="1773" r:id="rId28"/>
    <p:sldId id="1774" r:id="rId29"/>
    <p:sldId id="1758" r:id="rId30"/>
    <p:sldId id="1769" r:id="rId31"/>
    <p:sldId id="1759" r:id="rId32"/>
    <p:sldId id="1761" r:id="rId33"/>
    <p:sldId id="1772" r:id="rId34"/>
    <p:sldId id="1755" r:id="rId35"/>
    <p:sldId id="1768" r:id="rId36"/>
    <p:sldId id="1770" r:id="rId37"/>
    <p:sldId id="1756" r:id="rId38"/>
    <p:sldId id="1765" r:id="rId39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AFC"/>
    <a:srgbClr val="FF9900"/>
    <a:srgbClr val="CEE1F2"/>
    <a:srgbClr val="3399FF"/>
    <a:srgbClr val="FFA54B"/>
    <a:srgbClr val="0000FF"/>
    <a:srgbClr val="6600CC"/>
    <a:srgbClr val="FF9933"/>
    <a:srgbClr val="66CC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0" autoAdjust="0"/>
    <p:restoredTop sz="96616" autoAdjust="0"/>
  </p:normalViewPr>
  <p:slideViewPr>
    <p:cSldViewPr>
      <p:cViewPr varScale="1">
        <p:scale>
          <a:sx n="121" d="100"/>
          <a:sy n="121" d="100"/>
        </p:scale>
        <p:origin x="725" y="9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5286"/>
    </p:cViewPr>
  </p:sorterViewPr>
  <p:notesViewPr>
    <p:cSldViewPr>
      <p:cViewPr varScale="1">
        <p:scale>
          <a:sx n="80" d="100"/>
          <a:sy n="80" d="100"/>
        </p:scale>
        <p:origin x="42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IL PARASKEVAS" userId="bd19f5fe-b0e7-4d94-89f7-fb1aef04ba53" providerId="ADAL" clId="{A373F851-E33A-4A55-9B76-D9C4FAABD45C}"/>
    <pc:docChg chg="modSld">
      <pc:chgData name="MICHAIL PARASKEVAS" userId="bd19f5fe-b0e7-4d94-89f7-fb1aef04ba53" providerId="ADAL" clId="{A373F851-E33A-4A55-9B76-D9C4FAABD45C}" dt="2026-07-05T22:26:32.976" v="8" actId="729"/>
      <pc:docMkLst>
        <pc:docMk/>
      </pc:docMkLst>
      <pc:sldChg chg="mod modShow">
        <pc:chgData name="MICHAIL PARASKEVAS" userId="bd19f5fe-b0e7-4d94-89f7-fb1aef04ba53" providerId="ADAL" clId="{A373F851-E33A-4A55-9B76-D9C4FAABD45C}" dt="2026-07-05T22:26:32.976" v="8" actId="729"/>
        <pc:sldMkLst>
          <pc:docMk/>
          <pc:sldMk cId="3216014695" sldId="1737"/>
        </pc:sldMkLst>
      </pc:sldChg>
      <pc:sldChg chg="mod modShow">
        <pc:chgData name="MICHAIL PARASKEVAS" userId="bd19f5fe-b0e7-4d94-89f7-fb1aef04ba53" providerId="ADAL" clId="{A373F851-E33A-4A55-9B76-D9C4FAABD45C}" dt="2026-07-05T22:26:30.249" v="7" actId="729"/>
        <pc:sldMkLst>
          <pc:docMk/>
          <pc:sldMk cId="658047006" sldId="1738"/>
        </pc:sldMkLst>
      </pc:sldChg>
      <pc:sldChg chg="mod modShow">
        <pc:chgData name="MICHAIL PARASKEVAS" userId="bd19f5fe-b0e7-4d94-89f7-fb1aef04ba53" providerId="ADAL" clId="{A373F851-E33A-4A55-9B76-D9C4FAABD45C}" dt="2026-07-05T22:26:09.327" v="5" actId="729"/>
        <pc:sldMkLst>
          <pc:docMk/>
          <pc:sldMk cId="2924100202" sldId="1746"/>
        </pc:sldMkLst>
      </pc:sldChg>
      <pc:sldChg chg="mod modShow">
        <pc:chgData name="MICHAIL PARASKEVAS" userId="bd19f5fe-b0e7-4d94-89f7-fb1aef04ba53" providerId="ADAL" clId="{A373F851-E33A-4A55-9B76-D9C4FAABD45C}" dt="2026-07-05T22:25:38.282" v="0" actId="729"/>
        <pc:sldMkLst>
          <pc:docMk/>
          <pc:sldMk cId="4150212098" sldId="1757"/>
        </pc:sldMkLst>
      </pc:sldChg>
      <pc:sldChg chg="mod modShow">
        <pc:chgData name="MICHAIL PARASKEVAS" userId="bd19f5fe-b0e7-4d94-89f7-fb1aef04ba53" providerId="ADAL" clId="{A373F851-E33A-4A55-9B76-D9C4FAABD45C}" dt="2026-07-05T22:25:51.451" v="3" actId="729"/>
        <pc:sldMkLst>
          <pc:docMk/>
          <pc:sldMk cId="405499769" sldId="1769"/>
        </pc:sldMkLst>
      </pc:sldChg>
      <pc:sldChg chg="mod modShow">
        <pc:chgData name="MICHAIL PARASKEVAS" userId="bd19f5fe-b0e7-4d94-89f7-fb1aef04ba53" providerId="ADAL" clId="{A373F851-E33A-4A55-9B76-D9C4FAABD45C}" dt="2026-07-05T22:25:44.911" v="1" actId="729"/>
        <pc:sldMkLst>
          <pc:docMk/>
          <pc:sldMk cId="3169572297" sldId="1773"/>
        </pc:sldMkLst>
      </pc:sldChg>
      <pc:sldChg chg="mod modShow">
        <pc:chgData name="MICHAIL PARASKEVAS" userId="bd19f5fe-b0e7-4d94-89f7-fb1aef04ba53" providerId="ADAL" clId="{A373F851-E33A-4A55-9B76-D9C4FAABD45C}" dt="2026-07-05T22:25:46.848" v="2" actId="729"/>
        <pc:sldMkLst>
          <pc:docMk/>
          <pc:sldMk cId="4260273004" sldId="1774"/>
        </pc:sldMkLst>
      </pc:sldChg>
      <pc:sldChg chg="mod modShow">
        <pc:chgData name="MICHAIL PARASKEVAS" userId="bd19f5fe-b0e7-4d94-89f7-fb1aef04ba53" providerId="ADAL" clId="{A373F851-E33A-4A55-9B76-D9C4FAABD45C}" dt="2026-07-05T22:26:27.331" v="6" actId="729"/>
        <pc:sldMkLst>
          <pc:docMk/>
          <pc:sldMk cId="3013388890" sldId="1775"/>
        </pc:sldMkLst>
      </pc:sldChg>
    </pc:docChg>
  </pc:docChgLst>
  <pc:docChgLst>
    <pc:chgData name="MICHAIL PARASKEVAS" userId="bd19f5fe-b0e7-4d94-89f7-fb1aef04ba53" providerId="ADAL" clId="{C8FA8F6F-77F5-405F-95EC-0E92834E21A1}"/>
    <pc:docChg chg="delSld modSld">
      <pc:chgData name="MICHAIL PARASKEVAS" userId="bd19f5fe-b0e7-4d94-89f7-fb1aef04ba53" providerId="ADAL" clId="{C8FA8F6F-77F5-405F-95EC-0E92834E21A1}" dt="2026-07-07T10:13:38.555" v="5" actId="729"/>
      <pc:docMkLst>
        <pc:docMk/>
      </pc:docMkLst>
      <pc:sldChg chg="mod modShow">
        <pc:chgData name="MICHAIL PARASKEVAS" userId="bd19f5fe-b0e7-4d94-89f7-fb1aef04ba53" providerId="ADAL" clId="{C8FA8F6F-77F5-405F-95EC-0E92834E21A1}" dt="2026-07-07T10:13:38.555" v="5" actId="729"/>
        <pc:sldMkLst>
          <pc:docMk/>
          <pc:sldMk cId="694730874" sldId="1736"/>
        </pc:sldMkLst>
      </pc:sldChg>
      <pc:sldChg chg="mod modShow">
        <pc:chgData name="MICHAIL PARASKEVAS" userId="bd19f5fe-b0e7-4d94-89f7-fb1aef04ba53" providerId="ADAL" clId="{C8FA8F6F-77F5-405F-95EC-0E92834E21A1}" dt="2026-07-07T10:13:29.025" v="3" actId="729"/>
        <pc:sldMkLst>
          <pc:docMk/>
          <pc:sldMk cId="2924100202" sldId="1746"/>
        </pc:sldMkLst>
      </pc:sldChg>
      <pc:sldChg chg="modSp">
        <pc:chgData name="MICHAIL PARASKEVAS" userId="bd19f5fe-b0e7-4d94-89f7-fb1aef04ba53" providerId="ADAL" clId="{C8FA8F6F-77F5-405F-95EC-0E92834E21A1}" dt="2026-07-07T10:12:22.848" v="1" actId="13926"/>
        <pc:sldMkLst>
          <pc:docMk/>
          <pc:sldMk cId="798031904" sldId="1758"/>
        </pc:sldMkLst>
        <pc:spChg chg="mod">
          <ac:chgData name="MICHAIL PARASKEVAS" userId="bd19f5fe-b0e7-4d94-89f7-fb1aef04ba53" providerId="ADAL" clId="{C8FA8F6F-77F5-405F-95EC-0E92834E21A1}" dt="2026-07-07T10:12:22.848" v="1" actId="13926"/>
          <ac:spMkLst>
            <pc:docMk/>
            <pc:sldMk cId="798031904" sldId="1758"/>
            <ac:spMk id="6" creationId="{C1D48C35-6E02-9287-00C8-1DB40805FC8B}"/>
          </ac:spMkLst>
        </pc:spChg>
      </pc:sldChg>
      <pc:sldChg chg="mod modShow">
        <pc:chgData name="MICHAIL PARASKEVAS" userId="bd19f5fe-b0e7-4d94-89f7-fb1aef04ba53" providerId="ADAL" clId="{C8FA8F6F-77F5-405F-95EC-0E92834E21A1}" dt="2026-07-07T10:13:35" v="4" actId="729"/>
        <pc:sldMkLst>
          <pc:docMk/>
          <pc:sldMk cId="441343934" sldId="1764"/>
        </pc:sldMkLst>
      </pc:sldChg>
      <pc:sldChg chg="mod modShow">
        <pc:chgData name="MICHAIL PARASKEVAS" userId="bd19f5fe-b0e7-4d94-89f7-fb1aef04ba53" providerId="ADAL" clId="{C8FA8F6F-77F5-405F-95EC-0E92834E21A1}" dt="2026-07-07T10:13:22.511" v="2" actId="729"/>
        <pc:sldMkLst>
          <pc:docMk/>
          <pc:sldMk cId="2853839100" sldId="1770"/>
        </pc:sldMkLst>
      </pc:sldChg>
      <pc:sldChg chg="del">
        <pc:chgData name="MICHAIL PARASKEVAS" userId="bd19f5fe-b0e7-4d94-89f7-fb1aef04ba53" providerId="ADAL" clId="{C8FA8F6F-77F5-405F-95EC-0E92834E21A1}" dt="2026-07-07T10:07:06.554" v="0" actId="47"/>
        <pc:sldMkLst>
          <pc:docMk/>
          <pc:sldMk cId="3013388890" sldId="1775"/>
        </pc:sldMkLst>
      </pc:sldChg>
    </pc:docChg>
  </pc:docChgLst>
  <pc:docChgLst>
    <pc:chgData name="MICHAIL PARASKEVAS" userId="bd19f5fe-b0e7-4d94-89f7-fb1aef04ba53" providerId="ADAL" clId="{818312DF-F4D9-4D05-9654-3C4F5BA2152C}"/>
    <pc:docChg chg="modSld">
      <pc:chgData name="MICHAIL PARASKEVAS" userId="bd19f5fe-b0e7-4d94-89f7-fb1aef04ba53" providerId="ADAL" clId="{818312DF-F4D9-4D05-9654-3C4F5BA2152C}" dt="2026-06-28T05:01:45.038" v="18" actId="12"/>
      <pc:docMkLst>
        <pc:docMk/>
      </pc:docMkLst>
      <pc:sldChg chg="modSp">
        <pc:chgData name="MICHAIL PARASKEVAS" userId="bd19f5fe-b0e7-4d94-89f7-fb1aef04ba53" providerId="ADAL" clId="{818312DF-F4D9-4D05-9654-3C4F5BA2152C}" dt="2026-06-28T05:01:45.038" v="18" actId="12"/>
        <pc:sldMkLst>
          <pc:docMk/>
          <pc:sldMk cId="4191452314" sldId="1732"/>
        </pc:sldMkLst>
        <pc:spChg chg="mod">
          <ac:chgData name="MICHAIL PARASKEVAS" userId="bd19f5fe-b0e7-4d94-89f7-fb1aef04ba53" providerId="ADAL" clId="{818312DF-F4D9-4D05-9654-3C4F5BA2152C}" dt="2026-06-28T05:01:45.038" v="18" actId="12"/>
          <ac:spMkLst>
            <pc:docMk/>
            <pc:sldMk cId="4191452314" sldId="1732"/>
            <ac:spMk id="3" creationId="{A6F8EC2C-3D68-1521-D596-8BBCA47F8666}"/>
          </ac:spMkLst>
        </pc:spChg>
      </pc:sldChg>
      <pc:sldChg chg="modAnim">
        <pc:chgData name="MICHAIL PARASKEVAS" userId="bd19f5fe-b0e7-4d94-89f7-fb1aef04ba53" providerId="ADAL" clId="{818312DF-F4D9-4D05-9654-3C4F5BA2152C}" dt="2026-06-28T04:53:56.941" v="6"/>
        <pc:sldMkLst>
          <pc:docMk/>
          <pc:sldMk cId="3216014695" sldId="1737"/>
        </pc:sldMkLst>
      </pc:sldChg>
      <pc:sldChg chg="modAnim">
        <pc:chgData name="MICHAIL PARASKEVAS" userId="bd19f5fe-b0e7-4d94-89f7-fb1aef04ba53" providerId="ADAL" clId="{818312DF-F4D9-4D05-9654-3C4F5BA2152C}" dt="2026-06-28T04:54:47.718" v="10"/>
        <pc:sldMkLst>
          <pc:docMk/>
          <pc:sldMk cId="3173097439" sldId="1742"/>
        </pc:sldMkLst>
      </pc:sldChg>
      <pc:sldChg chg="modAnim">
        <pc:chgData name="MICHAIL PARASKEVAS" userId="bd19f5fe-b0e7-4d94-89f7-fb1aef04ba53" providerId="ADAL" clId="{818312DF-F4D9-4D05-9654-3C4F5BA2152C}" dt="2026-06-28T04:54:36.728" v="8"/>
        <pc:sldMkLst>
          <pc:docMk/>
          <pc:sldMk cId="1874328102" sldId="1749"/>
        </pc:sldMkLst>
      </pc:sldChg>
      <pc:sldChg chg="modAnim">
        <pc:chgData name="MICHAIL PARASKEVAS" userId="bd19f5fe-b0e7-4d94-89f7-fb1aef04ba53" providerId="ADAL" clId="{818312DF-F4D9-4D05-9654-3C4F5BA2152C}" dt="2026-06-28T04:54:29.213" v="7"/>
        <pc:sldMkLst>
          <pc:docMk/>
          <pc:sldMk cId="1372592223" sldId="1750"/>
        </pc:sldMkLst>
      </pc:sldChg>
      <pc:sldChg chg="modAnim">
        <pc:chgData name="MICHAIL PARASKEVAS" userId="bd19f5fe-b0e7-4d94-89f7-fb1aef04ba53" providerId="ADAL" clId="{818312DF-F4D9-4D05-9654-3C4F5BA2152C}" dt="2026-06-28T04:54:55.941" v="12"/>
        <pc:sldMkLst>
          <pc:docMk/>
          <pc:sldMk cId="1210282192" sldId="1753"/>
        </pc:sldMkLst>
      </pc:sldChg>
      <pc:sldChg chg="modAnim">
        <pc:chgData name="MICHAIL PARASKEVAS" userId="bd19f5fe-b0e7-4d94-89f7-fb1aef04ba53" providerId="ADAL" clId="{818312DF-F4D9-4D05-9654-3C4F5BA2152C}" dt="2026-06-28T04:55:13.666" v="15"/>
        <pc:sldMkLst>
          <pc:docMk/>
          <pc:sldMk cId="1344518108" sldId="1759"/>
        </pc:sldMkLst>
      </pc:sldChg>
      <pc:sldChg chg="modAnim">
        <pc:chgData name="MICHAIL PARASKEVAS" userId="bd19f5fe-b0e7-4d94-89f7-fb1aef04ba53" providerId="ADAL" clId="{818312DF-F4D9-4D05-9654-3C4F5BA2152C}" dt="2026-06-28T04:53:37.379" v="2"/>
        <pc:sldMkLst>
          <pc:docMk/>
          <pc:sldMk cId="2805613059" sldId="1763"/>
        </pc:sldMkLst>
      </pc:sldChg>
      <pc:sldChg chg="modSp modAnim">
        <pc:chgData name="MICHAIL PARASKEVAS" userId="bd19f5fe-b0e7-4d94-89f7-fb1aef04ba53" providerId="ADAL" clId="{818312DF-F4D9-4D05-9654-3C4F5BA2152C}" dt="2026-06-28T04:55:29.205" v="17" actId="20577"/>
        <pc:sldMkLst>
          <pc:docMk/>
          <pc:sldMk cId="49412762" sldId="1765"/>
        </pc:sldMkLst>
        <pc:spChg chg="mod">
          <ac:chgData name="MICHAIL PARASKEVAS" userId="bd19f5fe-b0e7-4d94-89f7-fb1aef04ba53" providerId="ADAL" clId="{818312DF-F4D9-4D05-9654-3C4F5BA2152C}" dt="2026-06-28T04:55:29.205" v="17" actId="20577"/>
          <ac:spMkLst>
            <pc:docMk/>
            <pc:sldMk cId="49412762" sldId="1765"/>
            <ac:spMk id="2" creationId="{56513401-B8A4-FEB7-B19A-51F651C384F4}"/>
          </ac:spMkLst>
        </pc:spChg>
      </pc:sldChg>
      <pc:sldChg chg="mod modShow">
        <pc:chgData name="MICHAIL PARASKEVAS" userId="bd19f5fe-b0e7-4d94-89f7-fb1aef04ba53" providerId="ADAL" clId="{818312DF-F4D9-4D05-9654-3C4F5BA2152C}" dt="2026-06-28T04:53:12.054" v="0" actId="729"/>
        <pc:sldMkLst>
          <pc:docMk/>
          <pc:sldMk cId="1492968537" sldId="1768"/>
        </pc:sldMkLst>
      </pc:sldChg>
      <pc:sldChg chg="modAnim">
        <pc:chgData name="MICHAIL PARASKEVAS" userId="bd19f5fe-b0e7-4d94-89f7-fb1aef04ba53" providerId="ADAL" clId="{818312DF-F4D9-4D05-9654-3C4F5BA2152C}" dt="2026-06-28T04:55:06.159" v="13"/>
        <pc:sldMkLst>
          <pc:docMk/>
          <pc:sldMk cId="405499769" sldId="176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1"/>
          <c:order val="1"/>
          <c:tx>
            <c:strRef>
              <c:f>Sheet1!$J$8</c:f>
              <c:strCache>
                <c:ptCount val="1"/>
                <c:pt idx="0">
                  <c:v>Συμμετέχοντες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Sheet1!$H$9:$H$12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</c:v>
                </c:pt>
              </c:strCache>
            </c:strRef>
          </c:cat>
          <c:val>
            <c:numRef>
              <c:f>Sheet1!$J$9:$J$12</c:f>
              <c:numCache>
                <c:formatCode>#,##0</c:formatCode>
                <c:ptCount val="4"/>
                <c:pt idx="0">
                  <c:v>2310</c:v>
                </c:pt>
                <c:pt idx="1">
                  <c:v>11170</c:v>
                </c:pt>
                <c:pt idx="2">
                  <c:v>12796</c:v>
                </c:pt>
                <c:pt idx="3">
                  <c:v>9501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32-49DD-AD63-85EFE2665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454976"/>
        <c:axId val="465449696"/>
      </c:lineChart>
      <c:lineChart>
        <c:grouping val="stacked"/>
        <c:varyColors val="0"/>
        <c:ser>
          <c:idx val="0"/>
          <c:order val="0"/>
          <c:tx>
            <c:strRef>
              <c:f>Sheet1!$I$8</c:f>
              <c:strCache>
                <c:ptCount val="1"/>
                <c:pt idx="0">
                  <c:v>Τηλεκπαιδεύσεις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Sheet1!$H$9:$H$12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</c:v>
                </c:pt>
              </c:strCache>
            </c:strRef>
          </c:cat>
          <c:val>
            <c:numRef>
              <c:f>Sheet1!$I$9:$I$12</c:f>
              <c:numCache>
                <c:formatCode>General</c:formatCode>
                <c:ptCount val="4"/>
                <c:pt idx="0">
                  <c:v>56</c:v>
                </c:pt>
                <c:pt idx="1">
                  <c:v>157</c:v>
                </c:pt>
                <c:pt idx="2">
                  <c:v>144</c:v>
                </c:pt>
                <c:pt idx="3">
                  <c:v>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32-49DD-AD63-85EFE2665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189856"/>
        <c:axId val="565184576"/>
      </c:lineChart>
      <c:catAx>
        <c:axId val="46545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l-GR"/>
          </a:p>
        </c:txPr>
        <c:crossAx val="465449696"/>
        <c:crosses val="autoZero"/>
        <c:auto val="1"/>
        <c:lblAlgn val="ctr"/>
        <c:lblOffset val="100"/>
        <c:noMultiLvlLbl val="0"/>
      </c:catAx>
      <c:valAx>
        <c:axId val="46544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l-GR"/>
          </a:p>
        </c:txPr>
        <c:crossAx val="465454976"/>
        <c:crosses val="autoZero"/>
        <c:crossBetween val="between"/>
      </c:valAx>
      <c:valAx>
        <c:axId val="5651845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l-GR"/>
          </a:p>
        </c:txPr>
        <c:crossAx val="565189856"/>
        <c:crosses val="max"/>
        <c:crossBetween val="between"/>
      </c:valAx>
      <c:catAx>
        <c:axId val="565189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184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  <a:effectLst/>
  </c:spPr>
  <c:txPr>
    <a:bodyPr/>
    <a:lstStyle/>
    <a:p>
      <a:pPr>
        <a:defRPr sz="1200" b="1">
          <a:latin typeface="Aptos Display" panose="020B0004020202020204" pitchFamily="34" charset="0"/>
        </a:defRPr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Registrations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2.5297728184331163E-2"/>
          <c:y val="6.1133898382009215E-2"/>
          <c:w val="0.94940454363133764"/>
          <c:h val="0.835823859123607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Sheet1!$J$6:$J$10</c:f>
              <c:strCache>
                <c:ptCount val="5"/>
                <c:pt idx="0">
                  <c:v>2021–22</c:v>
                </c:pt>
                <c:pt idx="1">
                  <c:v>2022–23</c:v>
                </c:pt>
                <c:pt idx="2">
                  <c:v>2023–24</c:v>
                </c:pt>
                <c:pt idx="3">
                  <c:v>2024–25</c:v>
                </c:pt>
                <c:pt idx="4">
                  <c:v>2025–26</c:v>
                </c:pt>
              </c:strCache>
            </c:strRef>
          </c:cat>
          <c:val>
            <c:numRef>
              <c:f>Sheet1!$K$6:$K$10</c:f>
              <c:numCache>
                <c:formatCode>#,##0</c:formatCode>
                <c:ptCount val="5"/>
                <c:pt idx="0">
                  <c:v>13529</c:v>
                </c:pt>
                <c:pt idx="1">
                  <c:v>16557</c:v>
                </c:pt>
                <c:pt idx="2">
                  <c:v>19740</c:v>
                </c:pt>
                <c:pt idx="3">
                  <c:v>22714</c:v>
                </c:pt>
                <c:pt idx="4">
                  <c:v>26896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02-4303-B4C4-469554884B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75401184"/>
        <c:axId val="1875394944"/>
      </c:barChart>
      <c:catAx>
        <c:axId val="187540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l-GR"/>
          </a:p>
        </c:txPr>
        <c:crossAx val="1875394944"/>
        <c:crosses val="autoZero"/>
        <c:auto val="1"/>
        <c:lblAlgn val="ctr"/>
        <c:lblOffset val="100"/>
        <c:noMultiLvlLbl val="0"/>
      </c:catAx>
      <c:valAx>
        <c:axId val="18753949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7540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B74C25A-157B-483C-83D5-991F23187BC0}" type="datetimeFigureOut">
              <a:rPr lang="el-GR" smtClean="0"/>
              <a:t>7/7/2026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D27EBFF-7227-4178-911F-08338C154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1387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8A40BB0C-927F-4DAA-A4E1-BA7F5970508E}" type="datetimeFigureOut">
              <a:rPr lang="el-GR" smtClean="0"/>
              <a:t>7/7/2026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7125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6333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4E8A8F42-7CE2-494F-9765-DA7551F481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573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553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2756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27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3733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4802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3D4A3-366F-BC37-D09E-B1B8849F6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6B79A-12B4-AC95-CAE0-D6E48A5E5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39B0C-898F-245D-910C-0AEA3FA6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43919-FD66-3A9A-60F2-2D6542ED5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6912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8475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956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2284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1353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621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3036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0081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8432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1695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237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8561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3668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4649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31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9049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17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7940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660BC-F7E8-700A-8D0A-9333E0F7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71286-FC27-BEEC-30F4-AB413E452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ECFDD-33B6-1D71-3EDF-C790AF09A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E4A73-76D1-8B0A-F8D6-D633E4400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5071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747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5880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988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4301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155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304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403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05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57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82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FCEC-C69E-43DD-88FC-7432AE155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6890F-1A0C-4987-9038-A9E924E1B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tos Display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2727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75EF-E2AC-4C35-A6CE-919CBA5C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6E91A-F7ED-4425-8A48-03B0B2366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ptos Display" panose="020B00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2AAAF-0F3A-4A82-AD5D-7535AC145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ptos Display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68141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A605E-E039-4C20-A454-A16BA946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5C2C6-313F-48DF-9371-7030CF1BE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4821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14F373-4F46-40FA-B1EC-E79C03BCE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C62B4-04B7-4BAE-A652-5FE63D6B8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55037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E680-4AC6-4426-BB4F-61077FC6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2C208E-6212-1CAF-3550-6130B0D296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10515600" cy="403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119976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E680-4AC6-4426-BB4F-61077FC6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 i="0">
                <a:solidFill>
                  <a:srgbClr val="270068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7D3EEF-0B26-D95E-135E-943D61EBAB9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10515600" cy="3887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863238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60FA-48FA-4349-A82B-AC0FAF80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53331"/>
            <a:ext cx="10515600" cy="2852737"/>
          </a:xfrm>
        </p:spPr>
        <p:txBody>
          <a:bodyPr anchor="b"/>
          <a:lstStyle>
            <a:lvl1pPr>
              <a:defRPr sz="60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83D9A-DF86-478D-9BDD-8817265F3F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93305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076412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ABB1-BD23-4C01-9E1E-98760C73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0937-B48F-46B9-BF1C-2BDA38BD7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639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84AA6-CADA-441B-8488-AB20A8106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639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19430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5501-561E-4443-B485-769DBF79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D2DFB-BC37-42D2-86F1-0003893E33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70068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19BD4-DEDE-4025-BB41-26DF0BC13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19085-7BBE-4AEE-B8D9-B5030119AB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70068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CF1D1-FD97-47E0-80E0-E576FC919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75481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1645AC-4B56-A8E6-D6CB-5441178703E5}"/>
              </a:ext>
            </a:extLst>
          </p:cNvPr>
          <p:cNvSpPr/>
          <p:nvPr/>
        </p:nvSpPr>
        <p:spPr>
          <a:xfrm>
            <a:off x="1073426" y="6093296"/>
            <a:ext cx="11118574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5EEB8-E737-9973-C70F-8D8FE3C66F49}"/>
              </a:ext>
            </a:extLst>
          </p:cNvPr>
          <p:cNvSpPr/>
          <p:nvPr/>
        </p:nvSpPr>
        <p:spPr>
          <a:xfrm>
            <a:off x="0" y="0"/>
            <a:ext cx="501588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13737-C6E3-4E4A-B7DA-71650E58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3673624" cy="525656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B816B5-910B-B123-DEF2-34717CB096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3838" y="1052513"/>
            <a:ext cx="6192837" cy="518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049219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FA708B-4AD4-7790-2C7D-C70ED4823AD5}"/>
              </a:ext>
            </a:extLst>
          </p:cNvPr>
          <p:cNvSpPr/>
          <p:nvPr/>
        </p:nvSpPr>
        <p:spPr>
          <a:xfrm>
            <a:off x="0" y="609"/>
            <a:ext cx="11118574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645AC-4B56-A8E6-D6CB-5441178703E5}"/>
              </a:ext>
            </a:extLst>
          </p:cNvPr>
          <p:cNvSpPr/>
          <p:nvPr/>
        </p:nvSpPr>
        <p:spPr>
          <a:xfrm>
            <a:off x="0" y="6093296"/>
            <a:ext cx="11118574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5EEB8-E737-9973-C70F-8D8FE3C66F49}"/>
              </a:ext>
            </a:extLst>
          </p:cNvPr>
          <p:cNvSpPr/>
          <p:nvPr/>
        </p:nvSpPr>
        <p:spPr>
          <a:xfrm>
            <a:off x="5015880" y="0"/>
            <a:ext cx="717612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13737-C6E3-4E4A-B7DA-71650E58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3673624" cy="51125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7F7AD-D9F6-F1AF-E035-AA0806710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9738" y="981075"/>
            <a:ext cx="6048375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6721997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DE1F5-530B-4368-A9F1-91737597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4BD9A2-EA8A-446F-A9AB-59ABFC210BCA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3C3E5-003A-4765-8FD8-7D71785E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A46AE-48CD-4116-BF9E-A98ABB6D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947C-4D03-4C3A-8CC0-4C9252A015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018F45-CBD1-4E3F-90FA-2C68B6D8FB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7B185-323D-4075-BB53-C72BFDFC0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917A2E-7180-7162-0192-1F9DB9126B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A3C90-6D44-1166-8428-0698BD740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DE30A8-FCB3-19D2-3E97-7544D49E4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04C090-46A8-A9C9-5595-83BB2ABD0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75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540D-706B-4345-BBED-8610D113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BD4A3-6869-4EFD-92C8-80620593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ptos Display" panose="020B0004020202020204" pitchFamily="34" charset="0"/>
              </a:defRPr>
            </a:lvl1pPr>
            <a:lvl2pPr>
              <a:defRPr sz="2800">
                <a:latin typeface="Aptos Display" panose="020B0004020202020204" pitchFamily="34" charset="0"/>
              </a:defRPr>
            </a:lvl2pPr>
            <a:lvl3pPr>
              <a:defRPr sz="2400">
                <a:latin typeface="Aptos Display" panose="020B0004020202020204" pitchFamily="34" charset="0"/>
              </a:defRPr>
            </a:lvl3pPr>
            <a:lvl4pPr>
              <a:defRPr sz="2000">
                <a:latin typeface="Aptos Display" panose="020B0004020202020204" pitchFamily="34" charset="0"/>
              </a:defRPr>
            </a:lvl4pPr>
            <a:lvl5pPr>
              <a:defRPr sz="2000">
                <a:latin typeface="Aptos Display" panose="020B00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81E8D-0A13-469A-9BFF-FD4E2A284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ptos Display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79489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19872D-CA84-7EE3-262A-612D8044FDA1}"/>
              </a:ext>
            </a:extLst>
          </p:cNvPr>
          <p:cNvSpPr/>
          <p:nvPr/>
        </p:nvSpPr>
        <p:spPr>
          <a:xfrm>
            <a:off x="2279576" y="-1"/>
            <a:ext cx="1732892" cy="3233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A6F080-55BB-7149-8C80-1BA03D18A2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r="-1"/>
          <a:stretch>
            <a:fillRect/>
          </a:stretch>
        </p:blipFill>
        <p:spPr>
          <a:xfrm>
            <a:off x="0" y="6176963"/>
            <a:ext cx="3987552" cy="6810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CACD3E-3956-BEE5-368B-6EA481C69B70}"/>
              </a:ext>
            </a:extLst>
          </p:cNvPr>
          <p:cNvSpPr txBox="1"/>
          <p:nvPr/>
        </p:nvSpPr>
        <p:spPr>
          <a:xfrm>
            <a:off x="4012468" y="6434524"/>
            <a:ext cx="33896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0" i="0" dirty="0">
                <a:solidFill>
                  <a:schemeClr val="tx2"/>
                </a:solidFill>
                <a:latin typeface="Aptos" panose="020B0004020202020204" pitchFamily="34" charset="0"/>
              </a:rPr>
              <a:t>HELLENIC NATIONAL SUPPORT ORGANISATION</a:t>
            </a:r>
            <a:endParaRPr lang="en-GR" sz="1100" b="0" i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A2E0B-2B8A-49BC-A175-5BF9BA4F9820}"/>
              </a:ext>
            </a:extLst>
          </p:cNvPr>
          <p:cNvSpPr txBox="1"/>
          <p:nvPr/>
        </p:nvSpPr>
        <p:spPr>
          <a:xfrm>
            <a:off x="863116" y="6434525"/>
            <a:ext cx="2881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The Community of Schools in Europe</a:t>
            </a:r>
            <a:endParaRPr lang="en-GR" sz="1200" b="1" i="0" dirty="0">
              <a:solidFill>
                <a:schemeClr val="tx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52E8F-8BAA-432F-89E8-CD0760E4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10515600" cy="10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46BAB-A70A-410F-8C76-A6D7713A8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7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FA873C-DDA5-0779-3F63-48791CDAA4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2" y="6264899"/>
            <a:ext cx="548088" cy="464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AE8385-031C-7E4A-77F8-6431CF6422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303884" cy="324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F57C32-A3C0-D9F2-F2EF-5BE17B7953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0085" y="6395527"/>
            <a:ext cx="4179775" cy="2949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79DF7C-4CE5-ED92-8894-5E63157C50A4}"/>
              </a:ext>
            </a:extLst>
          </p:cNvPr>
          <p:cNvSpPr/>
          <p:nvPr/>
        </p:nvSpPr>
        <p:spPr>
          <a:xfrm>
            <a:off x="3974400" y="-1"/>
            <a:ext cx="8217600" cy="3233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9E0708-C20F-4292-AF1C-0674CA7A267D}"/>
              </a:ext>
            </a:extLst>
          </p:cNvPr>
          <p:cNvSpPr/>
          <p:nvPr/>
        </p:nvSpPr>
        <p:spPr>
          <a:xfrm>
            <a:off x="3974400" y="12967"/>
            <a:ext cx="8217600" cy="3233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FD361E-3B5B-6728-1426-5B88EC7F6E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656" b="-5586"/>
          <a:stretch>
            <a:fillRect/>
          </a:stretch>
        </p:blipFill>
        <p:spPr>
          <a:xfrm>
            <a:off x="6456040" y="118204"/>
            <a:ext cx="5579277" cy="1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4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40000"/>
            <a:lumOff val="6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System Font Regular"/>
        <a:buChar char="-"/>
        <a:defRPr sz="1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System Font Regular"/>
        <a:buChar char="‣"/>
        <a:defRPr sz="1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etwinning.gr/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mooc.etwinning.gr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eminars.etwinning.gr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www.etwinning.gr/" TargetMode="External"/><Relationship Id="rId10" Type="http://schemas.openxmlformats.org/officeDocument/2006/relationships/image" Target="../media/image59.png"/><Relationship Id="rId4" Type="http://schemas.openxmlformats.org/officeDocument/2006/relationships/hyperlink" Target="https://school-education.ec.europa.eu/el" TargetMode="External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C8902-ADE3-9F4D-82CC-45F0EA0AE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6" r="24469"/>
          <a:stretch>
            <a:fillRect/>
          </a:stretch>
        </p:blipFill>
        <p:spPr>
          <a:xfrm flipH="1">
            <a:off x="-25761" y="0"/>
            <a:ext cx="4780990" cy="6864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220A3-9BE6-7D4E-11A9-E74D8638C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86" y="5301208"/>
            <a:ext cx="1382011" cy="9645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0A0563-7CF7-D04D-B1B1-8A19AE87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503" y="1196752"/>
            <a:ext cx="6120680" cy="27363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Aptos SemiBold" panose="020B0004020202020204" pitchFamily="34" charset="0"/>
              </a:rPr>
              <a:t>From Collaboration to Transformation: How eTwinning shapes digital, STEM and AI-ready teachers</a:t>
            </a:r>
            <a:endParaRPr lang="en-GR" dirty="0">
              <a:latin typeface="Aptos SemiBold" panose="020B00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AFC02B-2D35-0659-E476-AA4210B9B6EF}"/>
              </a:ext>
            </a:extLst>
          </p:cNvPr>
          <p:cNvGrpSpPr/>
          <p:nvPr/>
        </p:nvGrpSpPr>
        <p:grpSpPr>
          <a:xfrm>
            <a:off x="5485627" y="4251753"/>
            <a:ext cx="5472608" cy="1409495"/>
            <a:chOff x="6886699" y="3428995"/>
            <a:chExt cx="5514799" cy="1409495"/>
          </a:xfrm>
        </p:grpSpPr>
        <p:sp>
          <p:nvSpPr>
            <p:cNvPr id="10" name="Shape 5">
              <a:extLst>
                <a:ext uri="{FF2B5EF4-FFF2-40B4-BE49-F238E27FC236}">
                  <a16:creationId xmlns:a16="http://schemas.microsoft.com/office/drawing/2014/main" id="{1D772CD5-E4CB-0FD0-E718-09B77525BA70}"/>
                </a:ext>
              </a:extLst>
            </p:cNvPr>
            <p:cNvSpPr/>
            <p:nvPr/>
          </p:nvSpPr>
          <p:spPr>
            <a:xfrm>
              <a:off x="7173782" y="3428995"/>
              <a:ext cx="4537453" cy="1407294"/>
            </a:xfrm>
            <a:prstGeom prst="rect">
              <a:avLst/>
            </a:prstGeom>
            <a:solidFill>
              <a:srgbClr val="F5F3FA">
                <a:alpha val="58821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R" dirty="0"/>
            </a:p>
          </p:txBody>
        </p:sp>
        <p:sp>
          <p:nvSpPr>
            <p:cNvPr id="12" name="Shape 5">
              <a:extLst>
                <a:ext uri="{FF2B5EF4-FFF2-40B4-BE49-F238E27FC236}">
                  <a16:creationId xmlns:a16="http://schemas.microsoft.com/office/drawing/2014/main" id="{0D727C2E-618B-625B-5C07-64883207F21F}"/>
                </a:ext>
              </a:extLst>
            </p:cNvPr>
            <p:cNvSpPr/>
            <p:nvPr/>
          </p:nvSpPr>
          <p:spPr>
            <a:xfrm>
              <a:off x="6886699" y="3431196"/>
              <a:ext cx="163075" cy="14072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6D847161-5216-4673-896C-D17B91E973D1}"/>
                </a:ext>
              </a:extLst>
            </p:cNvPr>
            <p:cNvSpPr txBox="1">
              <a:spLocks/>
            </p:cNvSpPr>
            <p:nvPr/>
          </p:nvSpPr>
          <p:spPr>
            <a:xfrm>
              <a:off x="7453122" y="3429001"/>
              <a:ext cx="4948376" cy="14072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30000"/>
                </a:lnSpc>
                <a:spcBef>
                  <a:spcPts val="600"/>
                </a:spcBef>
                <a:buNone/>
              </a:pPr>
              <a:r>
                <a:rPr lang="en-US" sz="1800" b="1" dirty="0">
                  <a:solidFill>
                    <a:schemeClr val="tx2"/>
                  </a:solidFill>
                </a:rPr>
                <a:t>Michael Paraskevas, </a:t>
              </a:r>
            </a:p>
            <a:p>
              <a:pPr marL="0" indent="0">
                <a:lnSpc>
                  <a:spcPct val="130000"/>
                </a:lnSpc>
                <a:spcBef>
                  <a:spcPts val="600"/>
                </a:spcBef>
                <a:buNone/>
              </a:pPr>
              <a:r>
                <a:rPr lang="en-US" sz="1400" i="1" dirty="0">
                  <a:solidFill>
                    <a:schemeClr val="tx2"/>
                  </a:solidFill>
                </a:rPr>
                <a:t>Professor at the University of Peloponnese, </a:t>
              </a:r>
              <a:br>
                <a:rPr lang="en-US" sz="1400" i="1" dirty="0">
                  <a:solidFill>
                    <a:schemeClr val="tx2"/>
                  </a:solidFill>
                </a:rPr>
              </a:br>
              <a:r>
                <a:rPr lang="en-US" sz="1400" i="1" dirty="0">
                  <a:solidFill>
                    <a:schemeClr val="tx2"/>
                  </a:solidFill>
                </a:rPr>
                <a:t>Vice President of the CTI "Diophantus",</a:t>
              </a:r>
              <a:br>
                <a:rPr lang="en-US" sz="1400" i="1" dirty="0">
                  <a:solidFill>
                    <a:schemeClr val="tx2"/>
                  </a:solidFill>
                </a:rPr>
              </a:br>
              <a:r>
                <a:rPr lang="en-US" sz="1400" i="1" dirty="0">
                  <a:solidFill>
                    <a:schemeClr val="tx2"/>
                  </a:solidFill>
                </a:rPr>
                <a:t>Head of the National Support Organization eTwinning 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BBF66D1-2341-AE95-4EE1-3B8D3734CAD5}"/>
              </a:ext>
            </a:extLst>
          </p:cNvPr>
          <p:cNvSpPr/>
          <p:nvPr/>
        </p:nvSpPr>
        <p:spPr>
          <a:xfrm>
            <a:off x="4727848" y="0"/>
            <a:ext cx="16790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491CA1-BE6D-A6A9-31F9-AFB6703F3E3C}"/>
              </a:ext>
            </a:extLst>
          </p:cNvPr>
          <p:cNvSpPr/>
          <p:nvPr/>
        </p:nvSpPr>
        <p:spPr>
          <a:xfrm>
            <a:off x="4876129" y="0"/>
            <a:ext cx="167907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47F75B-D9E0-9DEC-E398-1977ACD23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r="7272"/>
          <a:stretch>
            <a:fillRect/>
          </a:stretch>
        </p:blipFill>
        <p:spPr>
          <a:xfrm>
            <a:off x="1401672" y="6525345"/>
            <a:ext cx="3830232" cy="353518"/>
          </a:xfrm>
          <a:prstGeom prst="rect">
            <a:avLst/>
          </a:prstGeom>
        </p:spPr>
      </p:pic>
      <p:pic>
        <p:nvPicPr>
          <p:cNvPr id="1026" name="Picture 2" descr="Immersive Learning Research Network">
            <a:extLst>
              <a:ext uri="{FF2B5EF4-FFF2-40B4-BE49-F238E27FC236}">
                <a16:creationId xmlns:a16="http://schemas.microsoft.com/office/drawing/2014/main" id="{1C55E8A7-7402-8A46-A433-D4A43ED6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441" y="6336151"/>
            <a:ext cx="1891941" cy="3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6735F09-C73F-3D8F-9A6C-0D0D69FF2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88" y="3212976"/>
            <a:ext cx="221739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64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7A33-7A26-17CF-72CA-5C5EDC6A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Webinars &amp; Training Activities by Ambassadors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AD270-5ADB-CC55-236F-B885011FFC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049888" cy="38877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Large-scale, decentralized and targeted support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Activity 2022-2026: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554 online training sessions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35,777 teacher participations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Topics</a:t>
            </a:r>
            <a:r>
              <a:rPr lang="en-US" dirty="0"/>
              <a:t>: ESEP, </a:t>
            </a:r>
            <a:r>
              <a:rPr lang="en-US" dirty="0" err="1"/>
              <a:t>TwinSpace</a:t>
            </a:r>
            <a:r>
              <a:rPr lang="en-US" dirty="0"/>
              <a:t>, project quality, eTwinning Schools, digital tools, Skills Labs, Initial Teacher Education, etc.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 combination of information, guidance and motivation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A57A28-6565-2EE7-D0E4-5D040A6BB9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175703"/>
              </p:ext>
            </p:extLst>
          </p:nvPr>
        </p:nvGraphicFramePr>
        <p:xfrm>
          <a:off x="6960096" y="2060848"/>
          <a:ext cx="460851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804700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AE49-84F1-21AD-6785-620D3087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824" y="989012"/>
            <a:ext cx="7278400" cy="812874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Professional Development for Teachers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9785D-D100-B5A4-3E13-2506047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66231"/>
            <a:ext cx="6172200" cy="35216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+mj-lt"/>
              </a:rPr>
              <a:t>The community grows when teachers are empowered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Webinars and Ambassador events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Long-duration </a:t>
            </a:r>
            <a:r>
              <a:rPr lang="en-US" sz="2000" b="1" dirty="0">
                <a:latin typeface="+mj-lt"/>
              </a:rPr>
              <a:t>open online courses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+mj-lt"/>
              </a:rPr>
              <a:t>MOOCs</a:t>
            </a:r>
            <a:r>
              <a:rPr lang="en-US" sz="2000" dirty="0">
                <a:latin typeface="+mj-lt"/>
              </a:rPr>
              <a:t> for broad and flexible access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Pedagogical guides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PDW and Contact Seminars at European level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+mj-lt"/>
              </a:rPr>
              <a:t>Special topics</a:t>
            </a:r>
            <a:r>
              <a:rPr lang="en-US" sz="2000" dirty="0">
                <a:latin typeface="+mj-lt"/>
              </a:rPr>
              <a:t>: STEM, AI, Initial Teacher Education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C8DBC4-B853-7B27-1AF0-A3DE20EEC532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E48BC5-BD4B-F2F0-9DD1-6264332D3867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9699E0-11C3-772F-DEB0-18D6900FE951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1E0CB8-05F2-D44D-7EDD-F23EAE287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9" r="6379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548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05EB-8325-2755-855A-26B4112F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3"/>
            <a:ext cx="6265912" cy="1557867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Open Online Courses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18F88-9EE4-57D5-EB78-C52F2E275A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56691"/>
            <a:ext cx="6913984" cy="383100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Structured, long-duration training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18 </a:t>
            </a:r>
            <a:r>
              <a:rPr lang="en-US" dirty="0"/>
              <a:t>online courses, </a:t>
            </a:r>
            <a:r>
              <a:rPr lang="en-US" b="1" dirty="0"/>
              <a:t>200 </a:t>
            </a:r>
            <a:r>
              <a:rPr lang="en-US" dirty="0"/>
              <a:t>hours each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Annual cycles from October to April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Topics</a:t>
            </a:r>
            <a:r>
              <a:rPr lang="en-US" dirty="0"/>
              <a:t>: ICT, Web 2.0, multimedia, mobile devices, educational robotics - STEM, AI, interactive learning systems, etc.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Free or open source tools and permanently available training material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More than </a:t>
            </a:r>
            <a:r>
              <a:rPr lang="en-US" b="1" dirty="0"/>
              <a:t>1,500 volunteer trainers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6466B3-D44E-A971-0BFE-B90DAA7C7277}"/>
              </a:ext>
            </a:extLst>
          </p:cNvPr>
          <p:cNvGrpSpPr/>
          <p:nvPr/>
        </p:nvGrpSpPr>
        <p:grpSpPr>
          <a:xfrm>
            <a:off x="7752184" y="692696"/>
            <a:ext cx="3402936" cy="5278560"/>
            <a:chOff x="7617451" y="304911"/>
            <a:chExt cx="3838616" cy="59543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35DA43-4C35-9E3E-3848-E1A476986FCA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398804-15B1-4899-E0B5-80257660BC85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5EE9FF-D795-687B-AA71-09A7DC28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0" r="3282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102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FD01B-781D-4731-3499-B30D9C2F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89744"/>
            <a:ext cx="11018440" cy="1070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The Scale of the Open Courses</a:t>
            </a:r>
            <a:endParaRPr lang="el-GR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0974333-01D7-8DE3-B713-36D33792A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116091"/>
              </p:ext>
            </p:extLst>
          </p:nvPr>
        </p:nvGraphicFramePr>
        <p:xfrm>
          <a:off x="429749" y="2063880"/>
          <a:ext cx="5522235" cy="352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250610-924C-3F2A-2506-22EBF09BEF65}"/>
              </a:ext>
            </a:extLst>
          </p:cNvPr>
          <p:cNvSpPr txBox="1"/>
          <p:nvPr/>
        </p:nvSpPr>
        <p:spPr>
          <a:xfrm>
            <a:off x="6456040" y="2089159"/>
            <a:ext cx="50405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year 2026-27: </a:t>
            </a:r>
            <a:r>
              <a:rPr lang="en-US" sz="2000" b="1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(3) new </a:t>
            </a:r>
            <a:r>
              <a:rPr lang="en-US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“R1: Game-Based Learning, Computational Thinking and Educational Robotics in Kindergarten”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“Educational Technology, Design Thinking and Active Citizenship”, in cooperation with Aristotle University of Thessaloniki.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“Creating an eTwinning Project - Quality Criteria” - compulsory course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F7D2D-8482-214E-6F9D-ABEB5BFC9388}"/>
              </a:ext>
            </a:extLst>
          </p:cNvPr>
          <p:cNvSpPr txBox="1"/>
          <p:nvPr/>
        </p:nvSpPr>
        <p:spPr>
          <a:xfrm>
            <a:off x="335360" y="1602083"/>
            <a:ext cx="565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More than 99,350 registrations in five (5) school years</a:t>
            </a:r>
            <a:endParaRPr lang="en-GR" b="1" dirty="0"/>
          </a:p>
        </p:txBody>
      </p:sp>
    </p:spTree>
    <p:extLst>
      <p:ext uri="{BB962C8B-B14F-4D97-AF65-F5344CB8AC3E}">
        <p14:creationId xmlns:p14="http://schemas.microsoft.com/office/powerpoint/2010/main" val="1746844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37E69-115A-0E68-29D8-8E75FB3C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561F-5EBE-4009-C470-1FCED0CB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Quality and Measurable Impact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77FA1-55E8-8652-1178-707AD8085D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697960" cy="38877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latin typeface="+mj-lt"/>
              </a:rPr>
              <a:t>Training changes digital skills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Evaluation using the </a:t>
            </a:r>
            <a:r>
              <a:rPr lang="en-US" sz="22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Selfie4Teachers</a:t>
            </a: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methodology </a:t>
            </a:r>
            <a:b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(official tool of European Commission)</a:t>
            </a:r>
            <a:endParaRPr lang="el-GR" sz="22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Improvement in digital skills was recorded:</a:t>
            </a:r>
            <a:endParaRPr lang="el-GR" sz="22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Trainees: </a:t>
            </a:r>
            <a:r>
              <a:rPr lang="en-US" sz="22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+17%</a:t>
            </a: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(37% to 54%)</a:t>
            </a:r>
            <a:endParaRPr lang="el-GR" sz="22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Trainers:  </a:t>
            </a:r>
            <a:r>
              <a:rPr lang="en-US" sz="22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+15%</a:t>
            </a: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(60% to 75%)</a:t>
            </a:r>
            <a:endParaRPr lang="el-GR" sz="22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Connection between training and classroom practice</a:t>
            </a:r>
            <a:endParaRPr lang="el-GR" sz="22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228600" algn="l"/>
              </a:tabLst>
            </a:pPr>
            <a:r>
              <a:rPr lang="en-US" sz="22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Skills for collaborative eTwinning projects</a:t>
            </a:r>
            <a:endParaRPr lang="el-GR" sz="22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Χρησιμοποιήστε το SELFIE for TEACHERS - European Education Area">
            <a:extLst>
              <a:ext uri="{FF2B5EF4-FFF2-40B4-BE49-F238E27FC236}">
                <a16:creationId xmlns:a16="http://schemas.microsoft.com/office/drawing/2014/main" id="{089F7638-5AA1-485F-63D0-FB82777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424191"/>
            <a:ext cx="4876304" cy="27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604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1B13-5D81-8160-F14E-26240490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264" y="589744"/>
            <a:ext cx="6958535" cy="1070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Online Courses in English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5EB67-625C-B99C-F91E-A5AAF17E37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9856" y="1772816"/>
            <a:ext cx="6696744" cy="38877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The Greek experience as support for other communities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Courses in English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Topics</a:t>
            </a:r>
            <a:r>
              <a:rPr lang="en-US" dirty="0"/>
              <a:t>: AI (I &amp; II), Arduino Basic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Offered to teachers of European Schools </a:t>
            </a:r>
            <a:br>
              <a:rPr lang="en-US" dirty="0"/>
            </a:br>
            <a:r>
              <a:rPr lang="en-US" dirty="0"/>
              <a:t>(88 registrations)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Support training of </a:t>
            </a:r>
            <a:r>
              <a:rPr lang="en-US" dirty="0" err="1"/>
              <a:t>eTwinners</a:t>
            </a:r>
            <a:r>
              <a:rPr lang="en-US" dirty="0"/>
              <a:t> from 8 countries: Albania, Cyprus, Ireland</a:t>
            </a:r>
            <a:r>
              <a:rPr lang="el-GR" dirty="0"/>
              <a:t>, </a:t>
            </a:r>
            <a:r>
              <a:rPr lang="en-US" dirty="0"/>
              <a:t>Jordan, North Macedonia, Palestine, Turkey, Tunisia (183 registrations)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International use of the expertise of the Hellenic NSO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B62647-FF82-5FA3-CFC9-E1652DA30F51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FC74A8-8278-5623-9AA0-926C6AE16F08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3C0756-63B1-BC58-E0E4-15C3964A1AB7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F3F397-BA24-7943-B926-1A1830F03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1" b="4481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293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5CAD-EB2A-1D9B-72BB-E5CE94A9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MOOCs eTwinning</a:t>
            </a:r>
            <a:endParaRPr lang="el-GR" dirty="0"/>
          </a:p>
        </p:txBody>
      </p:sp>
      <p:pic>
        <p:nvPicPr>
          <p:cNvPr id="4" name="Εικόνα 13">
            <a:extLst>
              <a:ext uri="{FF2B5EF4-FFF2-40B4-BE49-F238E27FC236}">
                <a16:creationId xmlns:a16="http://schemas.microsoft.com/office/drawing/2014/main" id="{C30D69B5-01CF-F3B8-20E5-4925A066D5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384" y="1700808"/>
            <a:ext cx="2547059" cy="727089"/>
          </a:xfrm>
          <a:prstGeom prst="rect">
            <a:avLst/>
          </a:prstGeom>
          <a:noFill/>
        </p:spPr>
      </p:pic>
      <p:pic>
        <p:nvPicPr>
          <p:cNvPr id="5" name="Picture 4" descr="https://mooc.etwinning.gr/asset-v1:eTwinning_GR+CS001+2024_T8b+type@asset+block@Mooc-CourseImage.png">
            <a:extLst>
              <a:ext uri="{FF2B5EF4-FFF2-40B4-BE49-F238E27FC236}">
                <a16:creationId xmlns:a16="http://schemas.microsoft.com/office/drawing/2014/main" id="{9090C287-0226-47EF-7CBB-60F2291CD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10984" r="26603" b="7244"/>
          <a:stretch/>
        </p:blipFill>
        <p:spPr bwMode="auto">
          <a:xfrm>
            <a:off x="335360" y="2690651"/>
            <a:ext cx="3129691" cy="26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DCDFC6-5E80-F787-844F-315E6B39F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66783"/>
              </p:ext>
            </p:extLst>
          </p:nvPr>
        </p:nvGraphicFramePr>
        <p:xfrm>
          <a:off x="3943543" y="1484784"/>
          <a:ext cx="7769080" cy="4378452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652443">
                  <a:extLst>
                    <a:ext uri="{9D8B030D-6E8A-4147-A177-3AD203B41FA5}">
                      <a16:colId xmlns:a16="http://schemas.microsoft.com/office/drawing/2014/main" val="2787091365"/>
                    </a:ext>
                  </a:extLst>
                </a:gridCol>
                <a:gridCol w="3804270">
                  <a:extLst>
                    <a:ext uri="{9D8B030D-6E8A-4147-A177-3AD203B41FA5}">
                      <a16:colId xmlns:a16="http://schemas.microsoft.com/office/drawing/2014/main" val="330594455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401920713"/>
                    </a:ext>
                  </a:extLst>
                </a:gridCol>
                <a:gridCol w="1728191">
                  <a:extLst>
                    <a:ext uri="{9D8B030D-6E8A-4147-A177-3AD203B41FA5}">
                      <a16:colId xmlns:a16="http://schemas.microsoft.com/office/drawing/2014/main" val="1668860179"/>
                    </a:ext>
                  </a:extLst>
                </a:gridCol>
              </a:tblGrid>
              <a:tr h="504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MOOC title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Offered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Trained participants 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(teachers, students)</a:t>
                      </a:r>
                      <a:endParaRPr lang="el-GR" sz="1500" b="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86251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+mj-lt"/>
                        </a:rPr>
                        <a:t>1</a:t>
                      </a:r>
                      <a:endParaRPr lang="el-GR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“eTwinning &amp; Skills Labs: Collaborative </a:t>
                      </a:r>
                      <a:b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Actions for Developing Knowledge, Skills </a:t>
                      </a:r>
                      <a:b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and Competences”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+mj-lt"/>
                        </a:rPr>
                        <a:t>2022, 2023</a:t>
                      </a:r>
                      <a:br>
                        <a:rPr lang="en-US" sz="1500" dirty="0">
                          <a:effectLst/>
                          <a:latin typeface="+mj-lt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</a:rPr>
                        <a:t>(2025, 2026 </a:t>
                      </a:r>
                      <a:br>
                        <a:rPr lang="el-GR" sz="1500" dirty="0">
                          <a:effectLst/>
                          <a:latin typeface="+mj-lt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</a:rPr>
                        <a:t>self-paced)</a:t>
                      </a:r>
                      <a:endParaRPr lang="el-GR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effectLst/>
                          <a:latin typeface="+mj-lt"/>
                        </a:rPr>
                        <a:t>8</a:t>
                      </a:r>
                      <a:r>
                        <a:rPr lang="el-GR" sz="1500" b="1" dirty="0">
                          <a:effectLst/>
                          <a:latin typeface="+mj-lt"/>
                        </a:rPr>
                        <a:t>.</a:t>
                      </a:r>
                      <a:r>
                        <a:rPr lang="en-US" sz="1500" b="1" dirty="0">
                          <a:effectLst/>
                          <a:latin typeface="+mj-lt"/>
                        </a:rPr>
                        <a:t>069</a:t>
                      </a:r>
                      <a:endParaRPr lang="el-GR" sz="15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781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+mj-lt"/>
                        </a:rPr>
                        <a:t>2</a:t>
                      </a:r>
                      <a:endParaRPr lang="el-GR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“Introduction to eTwinning, the European </a:t>
                      </a:r>
                      <a:b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Action for Education”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+mj-lt"/>
                        </a:rPr>
                        <a:t>2023</a:t>
                      </a:r>
                      <a:br>
                        <a:rPr lang="en-US" sz="1500" dirty="0">
                          <a:effectLst/>
                          <a:latin typeface="+mj-lt"/>
                        </a:rPr>
                      </a:br>
                      <a:r>
                        <a:rPr lang="el-GR" sz="1500" dirty="0">
                          <a:effectLst/>
                          <a:latin typeface="+mj-lt"/>
                        </a:rPr>
                        <a:t>(2025, 2026 </a:t>
                      </a:r>
                      <a:br>
                        <a:rPr lang="el-GR" sz="1500" dirty="0">
                          <a:effectLst/>
                          <a:latin typeface="+mj-lt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</a:rPr>
                        <a:t>self-paced)</a:t>
                      </a:r>
                      <a:endParaRPr lang="el-GR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effectLst/>
                          <a:latin typeface="+mj-lt"/>
                        </a:rPr>
                        <a:t>7</a:t>
                      </a:r>
                      <a:r>
                        <a:rPr lang="el-GR" sz="1500" b="1" dirty="0">
                          <a:effectLst/>
                          <a:latin typeface="+mj-lt"/>
                        </a:rPr>
                        <a:t>.</a:t>
                      </a:r>
                      <a:r>
                        <a:rPr lang="en-US" sz="1500" b="1" dirty="0">
                          <a:effectLst/>
                          <a:latin typeface="+mj-lt"/>
                        </a:rPr>
                        <a:t>087</a:t>
                      </a:r>
                      <a:endParaRPr lang="el-GR" sz="15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947195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+mj-lt"/>
                        </a:rPr>
                        <a:t>3</a:t>
                      </a:r>
                      <a:endParaRPr lang="el-GR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“The European eTwinning Action in Higher Education”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+mj-lt"/>
                        </a:rPr>
                        <a:t>2024</a:t>
                      </a:r>
                      <a:br>
                        <a:rPr lang="en-US" sz="1500" dirty="0">
                          <a:effectLst/>
                          <a:latin typeface="+mj-lt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</a:rPr>
                        <a:t>(2025, 2026 </a:t>
                      </a:r>
                      <a:br>
                        <a:rPr lang="el-GR" sz="1500" dirty="0">
                          <a:effectLst/>
                          <a:latin typeface="+mj-lt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</a:rPr>
                        <a:t>self-paced)</a:t>
                      </a:r>
                      <a:endParaRPr lang="el-GR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effectLst/>
                          <a:latin typeface="+mj-lt"/>
                        </a:rPr>
                        <a:t>1.214</a:t>
                      </a:r>
                      <a:endParaRPr lang="el-GR" sz="15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204192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+mj-lt"/>
                        </a:rPr>
                        <a:t>4</a:t>
                      </a:r>
                      <a:endParaRPr lang="el-GR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“Designing a Quality Collaborative </a:t>
                      </a:r>
                      <a:b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eTwinning Project”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+mj-lt"/>
                        </a:rPr>
                        <a:t>2024</a:t>
                      </a:r>
                      <a:endParaRPr lang="el-GR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b="1" dirty="0">
                          <a:effectLst/>
                          <a:latin typeface="+mj-lt"/>
                        </a:rPr>
                        <a:t>1.9</a:t>
                      </a:r>
                      <a:r>
                        <a:rPr lang="en-US" sz="1500" b="1" dirty="0">
                          <a:effectLst/>
                          <a:latin typeface="+mj-lt"/>
                        </a:rPr>
                        <a:t>11</a:t>
                      </a:r>
                      <a:endParaRPr lang="el-GR" sz="15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788692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+mj-lt"/>
                        </a:rPr>
                        <a:t>5</a:t>
                      </a:r>
                      <a:endParaRPr lang="el-GR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“Using AI in Education and in eTwinning Projects”</a:t>
                      </a:r>
                      <a:endParaRPr lang="el-GR" sz="15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+mj-lt"/>
                        </a:rPr>
                        <a:t>2025</a:t>
                      </a:r>
                      <a:endParaRPr lang="el-GR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b="1" dirty="0">
                          <a:effectLst/>
                          <a:latin typeface="+mj-lt"/>
                        </a:rPr>
                        <a:t>3.</a:t>
                      </a:r>
                      <a:r>
                        <a:rPr lang="en-US" sz="1500" b="1" dirty="0">
                          <a:effectLst/>
                          <a:latin typeface="+mj-lt"/>
                        </a:rPr>
                        <a:t>029</a:t>
                      </a:r>
                      <a:endParaRPr lang="el-GR" sz="15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5825616"/>
                  </a:ext>
                </a:extLst>
              </a:tr>
              <a:tr h="180340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effectLst/>
                          <a:latin typeface="+mj-lt"/>
                        </a:rPr>
                        <a:t>Total</a:t>
                      </a:r>
                      <a:endParaRPr lang="el-GR" sz="15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b="1" dirty="0">
                          <a:effectLst/>
                          <a:latin typeface="+mj-lt"/>
                        </a:rPr>
                        <a:t>21.310</a:t>
                      </a:r>
                      <a:endParaRPr lang="el-GR" sz="15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7191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708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5E28-FAC8-DCF7-002F-37C6E29B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Cooperation with Educational Policy Bodies</a:t>
            </a:r>
            <a:endParaRPr lang="el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8AB039-EC6D-5389-07DE-B9450453AF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39816" y="1844675"/>
            <a:ext cx="6913984" cy="388778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eTwinning within the national education ecosystem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Institute of Educational Policy: Connection with Skills Labs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State Scholarships Foundation (NA Erasmus+): Promotion of KA1/KA2 mobility and cooperation actions in schools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National Digital Skills Academy: Nine (9) digital courses for developing digital skills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National Centre for Public Administration and Local Government (EKDDA): Free eTwinning courses for teachers</a:t>
            </a:r>
          </a:p>
        </p:txBody>
      </p:sp>
      <p:pic>
        <p:nvPicPr>
          <p:cNvPr id="6" name="Picture 2" descr="upload.wikimedia.org/wikipedia/el/e/e5/%CE%9B%CE%B...">
            <a:extLst>
              <a:ext uri="{FF2B5EF4-FFF2-40B4-BE49-F238E27FC236}">
                <a16:creationId xmlns:a16="http://schemas.microsoft.com/office/drawing/2014/main" id="{11E34914-7ECB-DF2F-17C5-5FB10AC7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8" y="3333387"/>
            <a:ext cx="973992" cy="91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6E4E6-26A4-FF27-298A-265D028D6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7" y="4803300"/>
            <a:ext cx="3246801" cy="437393"/>
          </a:xfrm>
          <a:prstGeom prst="rect">
            <a:avLst/>
          </a:prstGeom>
        </p:spPr>
      </p:pic>
      <p:pic>
        <p:nvPicPr>
          <p:cNvPr id="3074" name="Picture 2" descr="ΕΚΔΔΑ">
            <a:extLst>
              <a:ext uri="{FF2B5EF4-FFF2-40B4-BE49-F238E27FC236}">
                <a16:creationId xmlns:a16="http://schemas.microsoft.com/office/drawing/2014/main" id="{3FBA24A5-A9B9-4965-BDA6-86D287C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56" y="3158820"/>
            <a:ext cx="1950579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60E0E99-0EBD-6BC4-403B-485BC449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7" y="2051482"/>
            <a:ext cx="2835952" cy="70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00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3CFB23-1704-9F20-4E92-1837F1B84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t="9383" r="16841"/>
          <a:stretch>
            <a:fillRect/>
          </a:stretch>
        </p:blipFill>
        <p:spPr>
          <a:xfrm>
            <a:off x="191344" y="1657968"/>
            <a:ext cx="4824536" cy="460332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BDA1E-BB3C-0F54-4212-05004571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eTwinning and Skills Labs</a:t>
            </a:r>
            <a:endParaRPr lang="el-G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0B8F44-9D74-A5C9-FFB2-42E064B8B0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896" y="1844675"/>
            <a:ext cx="6336704" cy="38877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2000" b="1" dirty="0"/>
              <a:t>Turning national actions into collaborative European projects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Cooperation with the Institute of Educational Policy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b="1" dirty="0"/>
              <a:t>MOOC </a:t>
            </a:r>
            <a:r>
              <a:rPr lang="en-US" sz="2000" dirty="0"/>
              <a:t>(2022) on using Skills Labs through eTwinning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b="1" dirty="0"/>
              <a:t>8,069 teachers </a:t>
            </a:r>
            <a:r>
              <a:rPr lang="en-US" sz="2000" dirty="0"/>
              <a:t>have attended the course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Turning school activities into collaborative projects between schools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000" dirty="0"/>
              <a:t>Creation and publication (2023) of an </a:t>
            </a:r>
            <a:r>
              <a:rPr lang="en-US" sz="2000" b="1" dirty="0"/>
              <a:t>e-book with good practices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4448993-41EB-F13B-CA50-F3835017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5301208"/>
            <a:ext cx="1217312" cy="3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85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C7CC-D4ED-8421-E1DB-E42C3CA9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88963"/>
            <a:ext cx="7068716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eTwinning and Erasmus+</a:t>
            </a:r>
            <a:endParaRPr lang="el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D8E442-D234-F16C-35AF-7833003FEB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3432" y="1844676"/>
            <a:ext cx="6696744" cy="39430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From collaborative projects to international mobility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Cooperation with the </a:t>
            </a:r>
            <a:r>
              <a:rPr lang="en-US" b="1" dirty="0"/>
              <a:t>State Scholarships Foundation</a:t>
            </a:r>
            <a:r>
              <a:rPr lang="en-US" dirty="0"/>
              <a:t> (National Agency of Erasmus Plus)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Information for schools on </a:t>
            </a:r>
            <a:r>
              <a:rPr lang="en-US" b="1" dirty="0"/>
              <a:t>KA1 </a:t>
            </a:r>
            <a:r>
              <a:rPr lang="en-US" dirty="0"/>
              <a:t>(mobility) and </a:t>
            </a:r>
            <a:r>
              <a:rPr lang="en-US" b="1" dirty="0"/>
              <a:t>KA2 </a:t>
            </a:r>
            <a:r>
              <a:rPr lang="en-US" dirty="0"/>
              <a:t>(cooperation, innovation)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eTwinning as a first step in European cooperation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Development of school partnerships before larger European projects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Connection between school innovation and European mobility opportunities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B265A5-8588-E853-1D1E-0A034242FB7A}"/>
              </a:ext>
            </a:extLst>
          </p:cNvPr>
          <p:cNvGrpSpPr/>
          <p:nvPr/>
        </p:nvGrpSpPr>
        <p:grpSpPr>
          <a:xfrm>
            <a:off x="8165672" y="692696"/>
            <a:ext cx="3402936" cy="5278560"/>
            <a:chOff x="7617451" y="304911"/>
            <a:chExt cx="3838616" cy="59543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491AD-C761-D2B5-317E-EEC8F8BB08AC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FA9698-2FE9-D928-C2D9-AFC0CCC816D0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EC458-895E-DC7D-591C-EAF916A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350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487BE-1FB9-9FC7-DFAC-367AF481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824" y="589744"/>
            <a:ext cx="6841976" cy="1070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R" dirty="0"/>
              <a:t>What is eTwinning?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03863-2640-E6B1-7735-3021D0F882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1824" y="2060848"/>
            <a:ext cx="7344816" cy="33843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eTwinning is the Community for Schools in Europe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European school cooperation action since 2005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Safe digital environment for collaborative projects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Teachers and students from different countries work together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Promotes cooperation, creativity, digital skills, intercultural understanding and European identity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871B71-B40C-5AFB-E5F3-49828FC196CD}"/>
              </a:ext>
            </a:extLst>
          </p:cNvPr>
          <p:cNvGrpSpPr/>
          <p:nvPr/>
        </p:nvGrpSpPr>
        <p:grpSpPr>
          <a:xfrm>
            <a:off x="838200" y="692696"/>
            <a:ext cx="3402936" cy="5278560"/>
            <a:chOff x="7617451" y="304911"/>
            <a:chExt cx="3838616" cy="59543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9CBF4-D029-E1D0-83A2-E7B6E871D992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0C9382-64F3-81C4-4224-4785C2ACF68E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AB46AB-ACD8-9E26-D2D8-8F0EC6CE3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98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9D19-E94B-CBDC-0BB3-456323B7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588963"/>
            <a:ext cx="7058000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Initial Teacher Education (ITE)</a:t>
            </a:r>
            <a:endParaRPr lang="el-GR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1A5AC8-E3CD-BA53-8E63-248EA603CA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5746" y="1556792"/>
            <a:ext cx="7274024" cy="441446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b="1" dirty="0"/>
              <a:t>eTwinning in the education of future teachers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Cooperation with </a:t>
            </a:r>
            <a:r>
              <a:rPr lang="en-US" b="1" dirty="0"/>
              <a:t>23</a:t>
            </a:r>
            <a:r>
              <a:rPr lang="en-US" dirty="0"/>
              <a:t> education-related departments from </a:t>
            </a:r>
            <a:br>
              <a:rPr lang="en-US" dirty="0"/>
            </a:br>
            <a:r>
              <a:rPr lang="en-US" b="1" dirty="0"/>
              <a:t>13</a:t>
            </a:r>
            <a:r>
              <a:rPr lang="en-US" dirty="0"/>
              <a:t> Greek universities</a:t>
            </a:r>
            <a:r>
              <a:rPr lang="el-GR" dirty="0"/>
              <a:t> - </a:t>
            </a:r>
            <a:r>
              <a:rPr lang="en-US" dirty="0"/>
              <a:t>Support from 21 ITE Ambassadors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Integration of eTwinning into courses and in student teaching practice (</a:t>
            </a:r>
            <a:r>
              <a:rPr lang="en-US" b="1" dirty="0"/>
              <a:t>37</a:t>
            </a:r>
            <a:r>
              <a:rPr lang="en-US" dirty="0"/>
              <a:t> university teachers)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Collaborative projects with students, schools and European partners (</a:t>
            </a:r>
            <a:r>
              <a:rPr lang="en-US" b="1" dirty="0"/>
              <a:t>50 </a:t>
            </a:r>
            <a:r>
              <a:rPr lang="en-US" dirty="0"/>
              <a:t>projects)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Students trained: </a:t>
            </a:r>
            <a:r>
              <a:rPr lang="en-US" b="1" dirty="0"/>
              <a:t>2.227</a:t>
            </a:r>
            <a:endParaRPr lang="el-GR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l-GR" b="1" dirty="0"/>
              <a:t>9</a:t>
            </a:r>
            <a:r>
              <a:rPr lang="el-GR" dirty="0"/>
              <a:t> </a:t>
            </a:r>
            <a:r>
              <a:rPr lang="en-US" dirty="0"/>
              <a:t>departments with a National QL</a:t>
            </a:r>
            <a:r>
              <a:rPr lang="el-GR" dirty="0"/>
              <a:t> </a:t>
            </a:r>
            <a:r>
              <a:rPr lang="en-US" dirty="0"/>
              <a:t>and awards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Connection of university departments from </a:t>
            </a:r>
            <a:r>
              <a:rPr lang="en-US" b="1" dirty="0"/>
              <a:t>45</a:t>
            </a:r>
            <a:r>
              <a:rPr lang="en-US" dirty="0"/>
              <a:t> countries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Research results are published in the WELCOME journal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6F6A85-CBC5-D752-CEEC-3B4BF86EB718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B1BF1F-9EE5-2C01-A446-4AD66E457044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9DB40C-61A3-6CBC-6F6C-A870C644F19C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382F31-A206-CB8D-56C2-85EB75B48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1" r="12811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59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05B8B-84F4-659E-7340-3FE0DCA3C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268128"/>
              </p:ext>
            </p:extLst>
          </p:nvPr>
        </p:nvGraphicFramePr>
        <p:xfrm>
          <a:off x="3431704" y="835352"/>
          <a:ext cx="8208912" cy="513336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7036210">
                  <a:extLst>
                    <a:ext uri="{9D8B030D-6E8A-4147-A177-3AD203B41FA5}">
                      <a16:colId xmlns:a16="http://schemas.microsoft.com/office/drawing/2014/main" val="1063190289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val="35878048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</a:rPr>
                        <a:t>Education &amp; Training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1796745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Teacher educators who integrated eTwinning</a:t>
                      </a:r>
                      <a:endParaRPr lang="el-GR" sz="16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18430309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Students in training activities</a:t>
                      </a:r>
                      <a:endParaRPr lang="el-GR" sz="16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1</a:t>
                      </a:r>
                      <a:r>
                        <a:rPr lang="el-GR" sz="1600" b="1" u="none" strike="noStrike" dirty="0">
                          <a:effectLst/>
                        </a:rPr>
                        <a:t>.</a:t>
                      </a:r>
                      <a:r>
                        <a:rPr lang="en-US" sz="1600" b="1" u="none" strike="noStrike" dirty="0">
                          <a:effectLst/>
                        </a:rPr>
                        <a:t>180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00759735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Registrations in the “eTwinning ITE” MOOC</a:t>
                      </a:r>
                      <a:endParaRPr lang="el-GR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940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57213601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Students in the asynchronous eTwinning Seminar</a:t>
                      </a:r>
                      <a:endParaRPr lang="el-GR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107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39228678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</a:rPr>
                        <a:t>Projects &amp; Teaching Practice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39339521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National &amp; European projects with students</a:t>
                      </a:r>
                      <a:endParaRPr lang="el-GR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41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0106762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Projects in teaching practice (Kindergarten)</a:t>
                      </a:r>
                      <a:endParaRPr lang="el-GR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39105092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Projects in teaching practice (Primary School)</a:t>
                      </a:r>
                      <a:endParaRPr lang="el-GR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0105504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</a:rPr>
                        <a:t>Distinctions &amp; Awards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1329645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Departments with a National eTwinning ITE Label</a:t>
                      </a:r>
                      <a:endParaRPr lang="el-GR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22177502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Participations in the European eTwinning ITE Award competition</a:t>
                      </a:r>
                      <a:endParaRPr lang="el-GR" sz="16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167618237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42950" lvl="1" indent="-285750">
                        <a:lnSpc>
                          <a:spcPct val="115000"/>
                        </a:lnSpc>
                        <a:spcAft>
                          <a:spcPts val="1000"/>
                        </a:spcAft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Special National eTwinning ITE Award</a:t>
                      </a:r>
                      <a:endParaRPr lang="el-GR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1184958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D2474EC-DA10-C552-14CC-0094AE794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0049" r="14956" b="14515"/>
          <a:stretch/>
        </p:blipFill>
        <p:spPr>
          <a:xfrm>
            <a:off x="119336" y="2708920"/>
            <a:ext cx="3096344" cy="26923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CCFB8-97C4-1682-87CF-C0271275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93800"/>
            <a:ext cx="2952328" cy="161512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3200" dirty="0"/>
              <a:t>Results &amp; Recognition</a:t>
            </a:r>
            <a:br>
              <a:rPr lang="el-GR" sz="3200" dirty="0"/>
            </a:br>
            <a:r>
              <a:rPr lang="el-GR" sz="3200" dirty="0"/>
              <a:t>2024-2026</a:t>
            </a:r>
          </a:p>
        </p:txBody>
      </p:sp>
    </p:spTree>
    <p:extLst>
      <p:ext uri="{BB962C8B-B14F-4D97-AF65-F5344CB8AC3E}">
        <p14:creationId xmlns:p14="http://schemas.microsoft.com/office/powerpoint/2010/main" val="415021209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2E2424-13D8-3C9D-9977-C8CAC056AC75}"/>
              </a:ext>
            </a:extLst>
          </p:cNvPr>
          <p:cNvSpPr/>
          <p:nvPr/>
        </p:nvSpPr>
        <p:spPr>
          <a:xfrm>
            <a:off x="152400" y="6179049"/>
            <a:ext cx="3855368" cy="6735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F98C30-5A33-90DC-1B5E-FBFA16C2B3A6}"/>
              </a:ext>
            </a:extLst>
          </p:cNvPr>
          <p:cNvSpPr/>
          <p:nvPr/>
        </p:nvSpPr>
        <p:spPr>
          <a:xfrm>
            <a:off x="0" y="0"/>
            <a:ext cx="321568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76564-A651-1CB6-8B1E-FADE48DE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143" y="616660"/>
            <a:ext cx="8361737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STEM @ eTwinning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DF634-5A0F-8FE1-D17B-4D7FD164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632" r="21282"/>
          <a:stretch/>
        </p:blipFill>
        <p:spPr>
          <a:xfrm>
            <a:off x="479376" y="488727"/>
            <a:ext cx="2240645" cy="2146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7EAD0-8BBC-209B-CFCF-0A745D154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684303"/>
            <a:ext cx="2240645" cy="1494746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75A0E-C9B1-1109-2F9E-D8DDBA971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63" y="2900099"/>
            <a:ext cx="2240645" cy="1491047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37C2E3-73C3-191E-4439-50A947B069E2}"/>
              </a:ext>
            </a:extLst>
          </p:cNvPr>
          <p:cNvSpPr txBox="1">
            <a:spLocks/>
          </p:cNvSpPr>
          <p:nvPr/>
        </p:nvSpPr>
        <p:spPr>
          <a:xfrm>
            <a:off x="3695057" y="1717655"/>
            <a:ext cx="8017568" cy="446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US" b="1" dirty="0"/>
              <a:t>Educational robotics in collaborative projects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1,000+</a:t>
            </a:r>
            <a:r>
              <a:rPr lang="en-US" dirty="0"/>
              <a:t> schools with STEM equipment and support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Selection of schools based on eTwinning criteria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Appropriate equipment according to school type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Technical and pedagogical support for STEM projects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Teacher training through open courses, MOOCs, webinars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National and European distinctions for STEM/eTwinning projects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Special STEM award in the National eTwinning Competitions</a:t>
            </a:r>
            <a:endParaRPr lang="el-GR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Publication of pedagogical guides</a:t>
            </a:r>
            <a:r>
              <a:rPr lang="el-GR" dirty="0"/>
              <a:t> (</a:t>
            </a:r>
            <a:r>
              <a:rPr lang="en-US" dirty="0"/>
              <a:t>e.g. </a:t>
            </a:r>
            <a:r>
              <a:rPr lang="en-US" dirty="0" err="1"/>
              <a:t>BeeBot</a:t>
            </a:r>
            <a:r>
              <a:rPr lang="en-US" dirty="0"/>
              <a:t> at Kindergartens)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Articles in the WELCOME online journal</a:t>
            </a:r>
          </a:p>
        </p:txBody>
      </p:sp>
      <p:pic>
        <p:nvPicPr>
          <p:cNvPr id="7" name="Picture 6" descr="https://www.etwinning.gr/images/publications/sxedia_mathimatos_beebt.png">
            <a:extLst>
              <a:ext uri="{FF2B5EF4-FFF2-40B4-BE49-F238E27FC236}">
                <a16:creationId xmlns:a16="http://schemas.microsoft.com/office/drawing/2014/main" id="{C5EA889E-8921-0BFD-A0EE-763E8B27712D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1340768"/>
            <a:ext cx="1802632" cy="2460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4328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86C5-2D49-6752-D0FB-2E2FA5EC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STEM 5 and Inclusion</a:t>
            </a:r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646210-36EC-4655-8522-CAA8E04EE32A}"/>
              </a:ext>
            </a:extLst>
          </p:cNvPr>
          <p:cNvSpPr txBox="1">
            <a:spLocks/>
          </p:cNvSpPr>
          <p:nvPr/>
        </p:nvSpPr>
        <p:spPr>
          <a:xfrm>
            <a:off x="838200" y="1619918"/>
            <a:ext cx="73067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None/>
            </a:pPr>
            <a:r>
              <a:rPr lang="en-US" b="1" dirty="0"/>
              <a:t>Innovation reaches schools with greater needs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/>
              <a:t>100 schools in the STEM 5 action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/>
              <a:t>Special education, minority, second-chance and remote schools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/>
              <a:t>Equipment: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3D printers in 50 schools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000" dirty="0" err="1"/>
              <a:t>micro:bit</a:t>
            </a:r>
            <a:r>
              <a:rPr lang="en-US" sz="2000" dirty="0"/>
              <a:t> kits in 50 schools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Robotics kits in 5 university departments for student training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/>
              <a:t>Connecting STEM, eTwinning and equal access to innovation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ACBBD6-E449-8BBB-B557-9D0776367EA3}"/>
              </a:ext>
            </a:extLst>
          </p:cNvPr>
          <p:cNvGrpSpPr/>
          <p:nvPr/>
        </p:nvGrpSpPr>
        <p:grpSpPr>
          <a:xfrm>
            <a:off x="8328248" y="692696"/>
            <a:ext cx="3402936" cy="5278560"/>
            <a:chOff x="7617451" y="304911"/>
            <a:chExt cx="3838616" cy="59543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6D8DC7-77FB-2A8A-1E96-6CED978446D1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234968-9F13-99AA-2922-F8C23580BD7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45C895-2116-DA7A-AAFC-F5F0AB0F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097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1692-3A67-2A5D-F90B-551986A1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848" y="588963"/>
            <a:ext cx="6625952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International STEM Activity</a:t>
            </a:r>
            <a:endParaRPr lang="el-G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3029AC-D8DE-0762-E688-260CE7E29F6F}"/>
              </a:ext>
            </a:extLst>
          </p:cNvPr>
          <p:cNvSpPr txBox="1">
            <a:spLocks/>
          </p:cNvSpPr>
          <p:nvPr/>
        </p:nvSpPr>
        <p:spPr>
          <a:xfrm>
            <a:off x="4655839" y="1825625"/>
            <a:ext cx="691276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b="1" dirty="0"/>
              <a:t>“Ancient Greece resources for STEM in eTwinning”</a:t>
            </a:r>
            <a:endParaRPr lang="el-GR" b="1" dirty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tabLst>
                <a:tab pos="228600" algn="l"/>
              </a:tabLs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Multilateral Contact Seminar, Pylos, May 2025</a:t>
            </a:r>
            <a:endParaRPr lang="el-GR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tabLst>
                <a:tab pos="228600" algn="l"/>
              </a:tabLs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 eTwinning teachers from 8 European countries</a:t>
            </a:r>
            <a:endParaRPr lang="el-GR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tabLst>
                <a:tab pos="228600" algn="l"/>
              </a:tabLs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of Ancient Greece technology as a context for STEM learning</a:t>
            </a:r>
            <a:endParaRPr lang="el-GR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tabLst>
                <a:tab pos="228600" algn="l"/>
              </a:tabLs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Connection of mathematics, science, engineering, design and technology</a:t>
            </a:r>
            <a:endParaRPr lang="el-GR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tabLst>
                <a:tab pos="228600" algn="l"/>
              </a:tabLs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for teachers in designing new European eTwinning projects</a:t>
            </a:r>
            <a:endParaRPr lang="el-GR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tabLst>
                <a:tab pos="228600" algn="l"/>
              </a:tabLs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example of linking cultural heritage, innovation and cooperation</a:t>
            </a:r>
            <a:endParaRPr lang="el-GR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88371-411B-BB10-91B3-BEE450B1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r="15065"/>
          <a:stretch/>
        </p:blipFill>
        <p:spPr>
          <a:xfrm>
            <a:off x="-174171" y="1412776"/>
            <a:ext cx="4824536" cy="46033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9742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B466-E250-5246-CD8F-0943D015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11" y="588963"/>
            <a:ext cx="7258689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AI in eTwinning</a:t>
            </a:r>
            <a:endParaRPr lang="el-G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45FA25-255E-743B-255A-A04EFF581C49}"/>
              </a:ext>
            </a:extLst>
          </p:cNvPr>
          <p:cNvSpPr txBox="1">
            <a:spLocks/>
          </p:cNvSpPr>
          <p:nvPr/>
        </p:nvSpPr>
        <p:spPr>
          <a:xfrm>
            <a:off x="4295800" y="1825625"/>
            <a:ext cx="7632848" cy="412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b="1" dirty="0"/>
              <a:t>From enthusiasm to pedagogical and responsible use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Integration of AI in eTwinning projects and school teaching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Two (2) open courses</a:t>
            </a:r>
            <a:r>
              <a:rPr lang="en-US" dirty="0"/>
              <a:t> of 200 hours and </a:t>
            </a:r>
            <a:r>
              <a:rPr lang="en-US" b="1" dirty="0"/>
              <a:t>two (2) MOOCs</a:t>
            </a:r>
            <a:endParaRPr lang="el-GR" b="1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Focus on possibilities, limitations and pedagogical uses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Attention to ethical issues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/>
              <a:t>21,000+ </a:t>
            </a:r>
            <a:r>
              <a:rPr lang="en-US" dirty="0"/>
              <a:t>t</a:t>
            </a:r>
            <a:r>
              <a:rPr lang="el-GR" dirty="0" err="1"/>
              <a:t>eachers</a:t>
            </a:r>
            <a:r>
              <a:rPr lang="el-GR" dirty="0"/>
              <a:t> </a:t>
            </a:r>
            <a:r>
              <a:rPr lang="en-US" dirty="0"/>
              <a:t>t</a:t>
            </a:r>
            <a:r>
              <a:rPr lang="el-GR" dirty="0" err="1"/>
              <a:t>rained</a:t>
            </a:r>
            <a:r>
              <a:rPr lang="el-GR" dirty="0"/>
              <a:t> (2023–2026)</a:t>
            </a: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Policy framework for using AI in eTwinning projects</a:t>
            </a:r>
            <a:r>
              <a:rPr lang="el-GR" dirty="0"/>
              <a:t> (</a:t>
            </a:r>
            <a:r>
              <a:rPr lang="en-US" dirty="0"/>
              <a:t>announced)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Sharing good practices through competitions, guides, the WELCOME journal and social media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119540-A71B-2D2A-618F-078F51BD0E97}"/>
              </a:ext>
            </a:extLst>
          </p:cNvPr>
          <p:cNvGrpSpPr/>
          <p:nvPr/>
        </p:nvGrpSpPr>
        <p:grpSpPr>
          <a:xfrm>
            <a:off x="479376" y="933736"/>
            <a:ext cx="3240360" cy="4990528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A53E05-2212-A92F-D513-CA254D374EE4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1FD26F-E15A-C5F5-BE09-C982756F058A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C37794-45A8-3C27-7C48-888EDD53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282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9723-EC9C-9E90-7EF3-7A4713BB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809" y="588963"/>
            <a:ext cx="6845991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International Activity on AI</a:t>
            </a:r>
            <a:endParaRPr lang="el-G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628D52-F1FB-D8BC-2439-DB6105543EAE}"/>
              </a:ext>
            </a:extLst>
          </p:cNvPr>
          <p:cNvSpPr txBox="1">
            <a:spLocks/>
          </p:cNvSpPr>
          <p:nvPr/>
        </p:nvSpPr>
        <p:spPr>
          <a:xfrm>
            <a:off x="4496884" y="1772816"/>
            <a:ext cx="7488832" cy="414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l-GR" dirty="0" err="1"/>
              <a:t>Multilateral</a:t>
            </a:r>
            <a:r>
              <a:rPr lang="el-GR" dirty="0"/>
              <a:t> </a:t>
            </a:r>
            <a:r>
              <a:rPr lang="el-GR" dirty="0" err="1"/>
              <a:t>Contact</a:t>
            </a:r>
            <a:r>
              <a:rPr lang="el-GR" dirty="0"/>
              <a:t> </a:t>
            </a:r>
            <a:r>
              <a:rPr lang="el-GR" dirty="0" err="1"/>
              <a:t>Seminar</a:t>
            </a:r>
            <a:r>
              <a:rPr lang="en-US" dirty="0"/>
              <a:t>: </a:t>
            </a:r>
            <a:r>
              <a:rPr lang="en-US" b="1" dirty="0"/>
              <a:t>“Applications, tools and perspectives of ΑΙ in education for Secondary School Teachers”, Patras, May</a:t>
            </a:r>
            <a:r>
              <a:rPr lang="el-GR" b="1" dirty="0"/>
              <a:t> </a:t>
            </a:r>
            <a:r>
              <a:rPr lang="en-US" b="1" dirty="0"/>
              <a:t>2024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70 eTwinning teachers from 13 European countries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Focus on the pedagogical integration of AI in secondary education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Talks, workshops and presentations of AI tools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Transnational communication and cooperation between teachers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Creation of new eTwinning projects on AI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F4B013-CC9C-BD36-BE4E-7E75FC5F1BBB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1B24-E049-5E9A-570D-A1A2EFBEE580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94C66E-B68B-634F-D75F-DC92947BE51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184F1B-4D08-B1CF-1FD1-614F6E34A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507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6D04-2CA1-4BCC-9518-2F3626F3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13"/>
            <a:ext cx="11018440" cy="970336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z="3200" dirty="0">
                <a:solidFill>
                  <a:srgbClr val="270068"/>
                </a:solidFill>
                <a:latin typeface="Aptos" panose="020B0004020202020204" pitchFamily="34" charset="0"/>
              </a:rPr>
              <a:t>Pedagogical Use of AI in eTwinning Projects and Classroom Teaching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F2EE53-BEAC-3C48-8AE6-37EF5A732912}"/>
              </a:ext>
            </a:extLst>
          </p:cNvPr>
          <p:cNvSpPr txBox="1">
            <a:spLocks/>
          </p:cNvSpPr>
          <p:nvPr/>
        </p:nvSpPr>
        <p:spPr>
          <a:xfrm>
            <a:off x="818151" y="1683868"/>
            <a:ext cx="7488832" cy="37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20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</a:pPr>
            <a:endParaRPr lang="el-GR" sz="1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CD7CE9-3A7A-886D-CCCA-37FE5FEDF576}"/>
              </a:ext>
            </a:extLst>
          </p:cNvPr>
          <p:cNvSpPr txBox="1">
            <a:spLocks/>
          </p:cNvSpPr>
          <p:nvPr/>
        </p:nvSpPr>
        <p:spPr>
          <a:xfrm>
            <a:off x="3215680" y="2060848"/>
            <a:ext cx="8208912" cy="3972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Goal</a:t>
            </a:r>
            <a:r>
              <a:rPr lang="en-US" dirty="0"/>
              <a:t>: Contact with AI tools for teaching, lesson preparation and student assessment. Awareness of ethical issues linked to the introduction of AI in education.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Duration</a:t>
            </a:r>
            <a:r>
              <a:rPr lang="en-US" dirty="0"/>
              <a:t>: 200 training hours (October-April).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Content</a:t>
            </a:r>
            <a:r>
              <a:rPr lang="en-US" dirty="0"/>
              <a:t>: What is AI? Use of AI for teaching and for supporting students and teachers. Large language models and their use in education. Chatbots. Ethical guidelines for using AI in teaching.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/>
              <a:t>2023-2026: </a:t>
            </a:r>
            <a:r>
              <a:rPr lang="en-US" b="1" dirty="0"/>
              <a:t>17,784 teachers trained</a:t>
            </a:r>
            <a:r>
              <a:rPr lang="en-US" dirty="0"/>
              <a:t> (= 12,898 + 4,886).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60105-4080-AC33-1984-FEA4F39DCB0A}"/>
              </a:ext>
            </a:extLst>
          </p:cNvPr>
          <p:cNvSpPr txBox="1"/>
          <p:nvPr/>
        </p:nvSpPr>
        <p:spPr>
          <a:xfrm>
            <a:off x="838200" y="41800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COURSE</a:t>
            </a:r>
            <a:endParaRPr lang="en-GR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077CD-E6B5-59E3-EDA1-B0D096CAC2D6}"/>
              </a:ext>
            </a:extLst>
          </p:cNvPr>
          <p:cNvGrpSpPr/>
          <p:nvPr/>
        </p:nvGrpSpPr>
        <p:grpSpPr>
          <a:xfrm>
            <a:off x="479376" y="1872358"/>
            <a:ext cx="2520928" cy="3910408"/>
            <a:chOff x="7617451" y="304911"/>
            <a:chExt cx="3838616" cy="59543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5B213E-C97A-B8CA-A954-7CEE792BF762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EB9715-0931-6ECF-E7B1-8D8C49DB83A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17D1C6-2891-7376-8CCF-6D4C09DD5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5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957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15C7-2BAF-4B4C-8931-A95BF145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799" y="936128"/>
            <a:ext cx="7704857" cy="6714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z="2800" dirty="0">
                <a:solidFill>
                  <a:srgbClr val="270068"/>
                </a:solidFill>
                <a:latin typeface="Aptos" panose="020B0004020202020204" pitchFamily="34" charset="0"/>
              </a:rPr>
              <a:t>Using AI in Education and in eTwinning Projects</a:t>
            </a:r>
            <a:endParaRPr lang="el-GR" sz="2800" dirty="0">
              <a:solidFill>
                <a:srgbClr val="270068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60D22-C315-4582-9345-12CD285661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9270" y="1844824"/>
            <a:ext cx="7255362" cy="39428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900" b="1" dirty="0"/>
              <a:t>Course goals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Understand the possibilities and limitations of AI in education.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Develop skills in using AI tools.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Use AI tools in eTwinning projects to improve cooperation.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Highlight ethical use of AI in the school environment.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900" b="1" dirty="0"/>
              <a:t>Structure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Introduction to AI, education and eTwinning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Chatbots &amp; Prompt Engineering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Multimedia applications and AI tools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Assessment, correction and lesson planning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900" dirty="0"/>
              <a:t>Offered in 2025: </a:t>
            </a:r>
            <a:r>
              <a:rPr lang="en-US" sz="1900" b="1" dirty="0"/>
              <a:t>3,029 teachers trained</a:t>
            </a:r>
            <a:r>
              <a:rPr lang="en-US" sz="19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8854AB-1613-2D9E-3FE6-4D7D8F2CBEEB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3C0009-5A2D-D08F-A605-3A932FF4D65D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D979EC-A84A-29CC-7B5B-72CA9953165D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1E6E81-4440-D74C-1AF9-54FD5962C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C2206D-0E63-9658-3907-3EFF109CD3E1}"/>
              </a:ext>
            </a:extLst>
          </p:cNvPr>
          <p:cNvSpPr txBox="1"/>
          <p:nvPr/>
        </p:nvSpPr>
        <p:spPr>
          <a:xfrm>
            <a:off x="4302154" y="53601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MOOC</a:t>
            </a:r>
            <a:endParaRPr lang="en-GR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3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F238-1A90-63CC-A508-F9266AEA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Recognition and Rewards</a:t>
            </a:r>
            <a:endParaRPr lang="el-GR" dirty="0"/>
          </a:p>
        </p:txBody>
      </p:sp>
      <p:pic>
        <p:nvPicPr>
          <p:cNvPr id="12" name="Google Shape;1260;g302f60aebe7_0_46" descr="Recognition_Icons.png">
            <a:extLst>
              <a:ext uri="{FF2B5EF4-FFF2-40B4-BE49-F238E27FC236}">
                <a16:creationId xmlns:a16="http://schemas.microsoft.com/office/drawing/2014/main" id="{27BE7F41-B02C-10AF-AF2B-66A7C86A86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7450"/>
          <a:stretch/>
        </p:blipFill>
        <p:spPr>
          <a:xfrm>
            <a:off x="2421412" y="4424271"/>
            <a:ext cx="7850088" cy="1563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951843-D40E-D2D3-0204-7D47A855F798}"/>
              </a:ext>
            </a:extLst>
          </p:cNvPr>
          <p:cNvGrpSpPr/>
          <p:nvPr/>
        </p:nvGrpSpPr>
        <p:grpSpPr>
          <a:xfrm>
            <a:off x="2149522" y="3726317"/>
            <a:ext cx="7978926" cy="772224"/>
            <a:chOff x="1389910" y="1423130"/>
            <a:chExt cx="7978926" cy="772224"/>
          </a:xfrm>
        </p:grpSpPr>
        <p:sp>
          <p:nvSpPr>
            <p:cNvPr id="13" name="Google Shape;1261;g302f60aebe7_0_46">
              <a:extLst>
                <a:ext uri="{FF2B5EF4-FFF2-40B4-BE49-F238E27FC236}">
                  <a16:creationId xmlns:a16="http://schemas.microsoft.com/office/drawing/2014/main" id="{09CBD907-6D06-BDA8-0B5C-EAD9A35CE2D0}"/>
                </a:ext>
              </a:extLst>
            </p:cNvPr>
            <p:cNvSpPr/>
            <p:nvPr/>
          </p:nvSpPr>
          <p:spPr>
            <a:xfrm>
              <a:off x="1389910" y="1478780"/>
              <a:ext cx="2126399" cy="659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National </a:t>
              </a:r>
              <a:r>
                <a:rPr lang="el-GR" sz="1400" b="1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&amp; </a:t>
              </a:r>
              <a:r>
                <a:rPr lang="en-US" sz="1400" b="1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European Quality Label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63;g302f60aebe7_0_46">
              <a:extLst>
                <a:ext uri="{FF2B5EF4-FFF2-40B4-BE49-F238E27FC236}">
                  <a16:creationId xmlns:a16="http://schemas.microsoft.com/office/drawing/2014/main" id="{1D9FA697-AF12-57C0-C05F-21235EB39389}"/>
                </a:ext>
              </a:extLst>
            </p:cNvPr>
            <p:cNvSpPr/>
            <p:nvPr/>
          </p:nvSpPr>
          <p:spPr>
            <a:xfrm>
              <a:off x="3329830" y="1423130"/>
              <a:ext cx="2126399" cy="770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WELCOME </a:t>
              </a:r>
              <a:br>
                <a:rPr lang="en-U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</a:br>
              <a:r>
                <a:rPr lang="en-U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Online journal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64;g302f60aebe7_0_46">
              <a:extLst>
                <a:ext uri="{FF2B5EF4-FFF2-40B4-BE49-F238E27FC236}">
                  <a16:creationId xmlns:a16="http://schemas.microsoft.com/office/drawing/2014/main" id="{E73E2967-296B-B4D5-E0C4-70DC4F582F70}"/>
                </a:ext>
              </a:extLst>
            </p:cNvPr>
            <p:cNvSpPr/>
            <p:nvPr/>
          </p:nvSpPr>
          <p:spPr>
            <a:xfrm>
              <a:off x="7320136" y="1482428"/>
              <a:ext cx="2048700" cy="659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eTwinning School</a:t>
              </a:r>
              <a:b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</a:b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Label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63;g302f60aebe7_0_46">
              <a:extLst>
                <a:ext uri="{FF2B5EF4-FFF2-40B4-BE49-F238E27FC236}">
                  <a16:creationId xmlns:a16="http://schemas.microsoft.com/office/drawing/2014/main" id="{22622BF0-6566-7775-EEA9-36C19720312F}"/>
                </a:ext>
              </a:extLst>
            </p:cNvPr>
            <p:cNvSpPr/>
            <p:nvPr/>
          </p:nvSpPr>
          <p:spPr>
            <a:xfrm>
              <a:off x="5027083" y="1424954"/>
              <a:ext cx="2644500" cy="770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National &amp; European </a:t>
              </a: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eTwinning </a:t>
              </a:r>
              <a:r>
                <a:rPr lang="en-U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Awards 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1D48C35-6E02-9287-00C8-1DB40805FC8B}"/>
              </a:ext>
            </a:extLst>
          </p:cNvPr>
          <p:cNvSpPr txBox="1"/>
          <p:nvPr/>
        </p:nvSpPr>
        <p:spPr>
          <a:xfrm>
            <a:off x="911424" y="1474619"/>
            <a:ext cx="1015312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algn="just">
              <a:spcBef>
                <a:spcPts val="600"/>
              </a:spcBef>
              <a:buClr>
                <a:schemeClr val="accent4"/>
              </a:buClr>
            </a:pPr>
            <a:r>
              <a:rPr lang="en-US" b="1" dirty="0">
                <a:latin typeface="Aptos Display" panose="020B0004020202020204" pitchFamily="34" charset="0"/>
              </a:rPr>
              <a:t>European Awards</a:t>
            </a:r>
          </a:p>
          <a:p>
            <a:pPr marL="285750" marR="1270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ptos Display" panose="020B0004020202020204" pitchFamily="34" charset="0"/>
              </a:rPr>
              <a:t>2006-present: </a:t>
            </a:r>
            <a:r>
              <a:rPr lang="el-GR" b="1" dirty="0">
                <a:highlight>
                  <a:srgbClr val="FCFAFC"/>
                </a:highlight>
                <a:latin typeface="Aptos Display" panose="020B0004020202020204" pitchFamily="34" charset="0"/>
              </a:rPr>
              <a:t>85</a:t>
            </a:r>
            <a:r>
              <a:rPr lang="en-US" b="1" dirty="0">
                <a:highlight>
                  <a:srgbClr val="FCFAFC"/>
                </a:highlight>
                <a:latin typeface="Aptos Display" panose="020B0004020202020204" pitchFamily="34" charset="0"/>
              </a:rPr>
              <a:t>+ Greek schools</a:t>
            </a:r>
            <a:r>
              <a:rPr lang="en-US" dirty="0">
                <a:highlight>
                  <a:srgbClr val="FCFAFC"/>
                </a:highlight>
                <a:latin typeface="Aptos Display" panose="020B0004020202020204" pitchFamily="34" charset="0"/>
              </a:rPr>
              <a:t> </a:t>
            </a:r>
            <a:r>
              <a:rPr lang="en-US" dirty="0">
                <a:latin typeface="Aptos Display" panose="020B0004020202020204" pitchFamily="34" charset="0"/>
              </a:rPr>
              <a:t>have been awarded in different categories.</a:t>
            </a:r>
          </a:p>
          <a:p>
            <a:pPr marL="285750" marR="1270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ptos Display" panose="020B0004020202020204" pitchFamily="34" charset="0"/>
              </a:rPr>
              <a:t>2022-2025: </a:t>
            </a:r>
            <a:r>
              <a:rPr lang="en-US" b="1" dirty="0">
                <a:latin typeface="Aptos Display" panose="020B0004020202020204" pitchFamily="34" charset="0"/>
              </a:rPr>
              <a:t>28 Greek schools </a:t>
            </a:r>
            <a:r>
              <a:rPr lang="en-US" dirty="0">
                <a:latin typeface="Aptos Display" panose="020B0004020202020204" pitchFamily="34" charset="0"/>
              </a:rPr>
              <a:t>and </a:t>
            </a:r>
            <a:r>
              <a:rPr lang="en-US" b="1" dirty="0">
                <a:latin typeface="Aptos Display" panose="020B0004020202020204" pitchFamily="34" charset="0"/>
              </a:rPr>
              <a:t>43 teachers </a:t>
            </a:r>
            <a:r>
              <a:rPr lang="en-US" dirty="0">
                <a:latin typeface="Aptos Display" panose="020B0004020202020204" pitchFamily="34" charset="0"/>
              </a:rPr>
              <a:t>in European award-winning projects</a:t>
            </a:r>
          </a:p>
          <a:p>
            <a:pPr marL="285750" marR="1270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 Display" panose="020B0004020202020204" pitchFamily="34" charset="0"/>
              </a:rPr>
              <a:t>3 Greek schools</a:t>
            </a:r>
            <a:r>
              <a:rPr lang="en-US" dirty="0">
                <a:latin typeface="Aptos Display" panose="020B0004020202020204" pitchFamily="34" charset="0"/>
              </a:rPr>
              <a:t> participated in the best projects (overall prize) at European level.</a:t>
            </a:r>
            <a:endParaRPr lang="el-GR" dirty="0">
              <a:latin typeface="Aptos Display" panose="020B0004020202020204" pitchFamily="34" charset="0"/>
            </a:endParaRPr>
          </a:p>
          <a:p>
            <a:pPr marR="12700" lvl="0" algn="just">
              <a:spcBef>
                <a:spcPts val="600"/>
              </a:spcBef>
              <a:buClr>
                <a:schemeClr val="accent4"/>
              </a:buClr>
            </a:pPr>
            <a:r>
              <a:rPr lang="en-US" b="1" dirty="0">
                <a:latin typeface="Aptos Display" panose="020B0004020202020204" pitchFamily="34" charset="0"/>
              </a:rPr>
              <a:t>National Awards </a:t>
            </a:r>
            <a:r>
              <a:rPr lang="en-US" dirty="0">
                <a:latin typeface="Aptos Display" panose="020B0004020202020204" pitchFamily="34" charset="0"/>
              </a:rPr>
              <a:t>(20 in total form 2006)</a:t>
            </a:r>
            <a:endParaRPr lang="el-GR" dirty="0">
              <a:latin typeface="Aptos Display" panose="020B0004020202020204" pitchFamily="34" charset="0"/>
            </a:endParaRPr>
          </a:p>
          <a:p>
            <a:pPr marL="285750" marR="12700" lvl="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l-GR" dirty="0">
                <a:latin typeface="Aptos Display" panose="020B0004020202020204" pitchFamily="34" charset="0"/>
              </a:rPr>
              <a:t>2022</a:t>
            </a:r>
            <a:r>
              <a:rPr lang="en-US" dirty="0">
                <a:latin typeface="Aptos Display" panose="020B0004020202020204" pitchFamily="34" charset="0"/>
              </a:rPr>
              <a:t> - </a:t>
            </a:r>
            <a:r>
              <a:rPr lang="el-GR" dirty="0">
                <a:latin typeface="Aptos Display" panose="020B0004020202020204" pitchFamily="34" charset="0"/>
              </a:rPr>
              <a:t>2025: </a:t>
            </a:r>
            <a:r>
              <a:rPr lang="el-GR" b="1" dirty="0">
                <a:latin typeface="Aptos Display" panose="020B0004020202020204" pitchFamily="34" charset="0"/>
              </a:rPr>
              <a:t>88 </a:t>
            </a:r>
            <a:r>
              <a:rPr lang="en-US" b="1" dirty="0">
                <a:latin typeface="Aptos Display" panose="020B0004020202020204" pitchFamily="34" charset="0"/>
              </a:rPr>
              <a:t>schools </a:t>
            </a:r>
            <a:r>
              <a:rPr lang="en-US" dirty="0">
                <a:latin typeface="Aptos Display" panose="020B0004020202020204" pitchFamily="34" charset="0"/>
              </a:rPr>
              <a:t>and </a:t>
            </a:r>
            <a:r>
              <a:rPr lang="el-GR" b="1" dirty="0">
                <a:latin typeface="Aptos Display" panose="020B0004020202020204" pitchFamily="34" charset="0"/>
              </a:rPr>
              <a:t>3 </a:t>
            </a:r>
            <a:r>
              <a:rPr lang="en-US" b="1" dirty="0">
                <a:latin typeface="Aptos Display" panose="020B0004020202020204" pitchFamily="34" charset="0"/>
              </a:rPr>
              <a:t>university departments </a:t>
            </a:r>
            <a:r>
              <a:rPr lang="en-US" dirty="0">
                <a:latin typeface="Aptos Display" panose="020B0004020202020204" pitchFamily="34" charset="0"/>
              </a:rPr>
              <a:t>were awarded</a:t>
            </a:r>
            <a:endParaRPr lang="el-GR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31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DFF67-4FB8-BC81-B43C-F914FC78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C1A5D-83D6-F132-63D9-1EB985C1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 dirty="0"/>
              <a:t>eTwinning in Numbers</a:t>
            </a:r>
            <a:endParaRPr lang="el-GR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237B5B9-458C-EE39-4F55-9EE3E89C4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000628" cy="823912"/>
          </a:xfrm>
        </p:spPr>
        <p:txBody>
          <a:bodyPr anchor="ctr" anchorCtr="0">
            <a:normAutofit/>
          </a:bodyPr>
          <a:lstStyle/>
          <a:p>
            <a:r>
              <a:rPr lang="en-US" sz="2800" dirty="0"/>
              <a:t>A European community with strong Greek participation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498890C-2756-DE45-6FE7-DA99F884A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968180" cy="3684588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Europe</a:t>
            </a:r>
            <a:endParaRPr lang="en-US" sz="2400" b="1" dirty="0"/>
          </a:p>
          <a:p>
            <a:r>
              <a:rPr lang="en-US" sz="2400" dirty="0"/>
              <a:t>45 countries</a:t>
            </a:r>
          </a:p>
          <a:p>
            <a:r>
              <a:rPr lang="en-US" sz="2400" dirty="0"/>
              <a:t>1,300,000+ teachers in total</a:t>
            </a:r>
          </a:p>
          <a:p>
            <a:r>
              <a:rPr lang="en-US" sz="2400" dirty="0"/>
              <a:t>300,000+ schools in total</a:t>
            </a:r>
          </a:p>
          <a:p>
            <a:r>
              <a:rPr lang="en-US" sz="2400" dirty="0"/>
              <a:t>160,000+ projects in total</a:t>
            </a:r>
          </a:p>
          <a:p>
            <a:r>
              <a:rPr lang="en-US" sz="2400" dirty="0"/>
              <a:t>330,000+ active teachers</a:t>
            </a:r>
          </a:p>
          <a:p>
            <a:r>
              <a:rPr lang="en-US" sz="2400" dirty="0"/>
              <a:t>200,000+ active schools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25D345E-F065-1321-93FD-702EED89D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86750" y="2505075"/>
            <a:ext cx="5149809" cy="3684588"/>
          </a:xfrm>
        </p:spPr>
        <p:txBody>
          <a:bodyPr anchor="t" anchorCtr="0"/>
          <a:lstStyle/>
          <a:p>
            <a:pPr marL="0" indent="0">
              <a:buNone/>
            </a:pPr>
            <a:r>
              <a:rPr lang="en-US" sz="2800" b="1" dirty="0"/>
              <a:t>Greece</a:t>
            </a:r>
          </a:p>
          <a:p>
            <a:r>
              <a:rPr lang="en-US" sz="2400" dirty="0"/>
              <a:t>58,000+ teachers in total</a:t>
            </a:r>
          </a:p>
          <a:p>
            <a:r>
              <a:rPr lang="en-US" sz="2400" dirty="0"/>
              <a:t>15,000+ schools (all)</a:t>
            </a:r>
          </a:p>
          <a:p>
            <a:r>
              <a:rPr lang="en-US" sz="2400" dirty="0"/>
              <a:t>26,000+ projects in total (16,5%)</a:t>
            </a:r>
          </a:p>
          <a:p>
            <a:r>
              <a:rPr lang="en-US" sz="2400" dirty="0"/>
              <a:t>28,000+ active teachers (15%)</a:t>
            </a:r>
          </a:p>
        </p:txBody>
      </p:sp>
    </p:spTree>
    <p:extLst>
      <p:ext uri="{BB962C8B-B14F-4D97-AF65-F5344CB8AC3E}">
        <p14:creationId xmlns:p14="http://schemas.microsoft.com/office/powerpoint/2010/main" val="280561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3" grpId="0" build="p"/>
      <p:bldP spid="2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531F-D3CF-5093-9886-EAE07CF3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589744"/>
            <a:ext cx="7416824" cy="1070000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National Competitions </a:t>
            </a:r>
            <a:r>
              <a:rPr lang="el-GR" dirty="0"/>
              <a:t>&amp;</a:t>
            </a:r>
            <a:r>
              <a:rPr lang="en-US" dirty="0"/>
              <a:t> Awards</a:t>
            </a:r>
            <a:endParaRPr lang="el-GR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D8C8A1-6E34-CAA5-31AC-74825E3209E8}"/>
              </a:ext>
            </a:extLst>
          </p:cNvPr>
          <p:cNvGrpSpPr/>
          <p:nvPr/>
        </p:nvGrpSpPr>
        <p:grpSpPr>
          <a:xfrm>
            <a:off x="623392" y="692696"/>
            <a:ext cx="3402936" cy="5278560"/>
            <a:chOff x="7617451" y="304911"/>
            <a:chExt cx="3838616" cy="59543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0400D1-55C7-0DE3-135B-9BAD551428F3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28A5D7-58A8-8A4E-FC15-AEEF17A513F2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CFB8D7-1DCA-0AF0-6EAA-9F0922B34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7E0462-8D77-5E0E-D548-7F1EE9B55D25}"/>
              </a:ext>
            </a:extLst>
          </p:cNvPr>
          <p:cNvSpPr txBox="1">
            <a:spLocks/>
          </p:cNvSpPr>
          <p:nvPr/>
        </p:nvSpPr>
        <p:spPr>
          <a:xfrm>
            <a:off x="4583832" y="1659744"/>
            <a:ext cx="6984776" cy="431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n-US" b="1" dirty="0"/>
              <a:t>Recognition of quality and reward of school innovation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en-US" b="1" dirty="0"/>
              <a:t>National Competitions: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20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(2025): </a:t>
            </a:r>
            <a:r>
              <a:rPr lang="en-US" b="1" dirty="0"/>
              <a:t>19 schools</a:t>
            </a:r>
            <a:r>
              <a:rPr lang="en-US" dirty="0"/>
              <a:t> and </a:t>
            </a:r>
            <a:r>
              <a:rPr lang="en-US" b="1" dirty="0"/>
              <a:t>1 university department </a:t>
            </a:r>
            <a:r>
              <a:rPr lang="en-US" dirty="0"/>
              <a:t>were awarded tablets.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19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(2024): </a:t>
            </a:r>
            <a:r>
              <a:rPr lang="en-US" b="1" dirty="0"/>
              <a:t>17 schools</a:t>
            </a:r>
            <a:r>
              <a:rPr lang="en-US" dirty="0"/>
              <a:t> and </a:t>
            </a:r>
            <a:r>
              <a:rPr lang="en-US" b="1" dirty="0"/>
              <a:t>2 university departments </a:t>
            </a:r>
            <a:r>
              <a:rPr lang="en-US" dirty="0"/>
              <a:t>were awarded tablets.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18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(2023): </a:t>
            </a:r>
            <a:r>
              <a:rPr lang="en-US" b="1" dirty="0"/>
              <a:t>20 schools </a:t>
            </a:r>
            <a:r>
              <a:rPr lang="en-US" dirty="0"/>
              <a:t>were awarded 3D printers and tablets.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17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(2022): </a:t>
            </a:r>
            <a:r>
              <a:rPr lang="en-US" b="1" dirty="0"/>
              <a:t>32 schools</a:t>
            </a:r>
            <a:r>
              <a:rPr lang="en-US" dirty="0"/>
              <a:t> were awarded 3D printers and tablets.</a:t>
            </a:r>
          </a:p>
        </p:txBody>
      </p:sp>
    </p:spTree>
    <p:extLst>
      <p:ext uri="{BB962C8B-B14F-4D97-AF65-F5344CB8AC3E}">
        <p14:creationId xmlns:p14="http://schemas.microsoft.com/office/powerpoint/2010/main" val="40549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531F-D3CF-5093-9886-EAE07CF3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588963"/>
            <a:ext cx="7344816" cy="1071562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National eTwinning Conferences</a:t>
            </a:r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B53A95-3407-7884-EB1E-26CAED5920AD}"/>
              </a:ext>
            </a:extLst>
          </p:cNvPr>
          <p:cNvSpPr txBox="1">
            <a:spLocks/>
          </p:cNvSpPr>
          <p:nvPr/>
        </p:nvSpPr>
        <p:spPr>
          <a:xfrm>
            <a:off x="4583832" y="1988839"/>
            <a:ext cx="7416824" cy="3600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n-US" b="1" dirty="0"/>
              <a:t>The community meets, learns and shares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en-US" b="1" dirty="0"/>
              <a:t>National Conferences: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10</a:t>
            </a:r>
            <a:r>
              <a:rPr lang="en-US" b="1" baseline="30000" dirty="0"/>
              <a:t>th</a:t>
            </a:r>
            <a:r>
              <a:rPr lang="en-US" dirty="0"/>
              <a:t> (2024), Athens: 16 keynote talks, 105 presentations, 16 workshops (300 participants, 4,000+ online)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11</a:t>
            </a:r>
            <a:r>
              <a:rPr lang="en-US" b="1" baseline="30000" dirty="0"/>
              <a:t>th</a:t>
            </a:r>
            <a:r>
              <a:rPr lang="en-US" dirty="0"/>
              <a:t> (2025), Thessaloniki: 8 keynote talks, 125 presentations, 19 workshops (260 participants, 4,000+ online)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/>
              <a:t>Award ceremonies and sharing of good practices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b="1" dirty="0"/>
              <a:t>12</a:t>
            </a:r>
            <a:r>
              <a:rPr lang="en-US" b="1" baseline="30000" dirty="0"/>
              <a:t>th</a:t>
            </a:r>
            <a:r>
              <a:rPr lang="en-US" b="1" dirty="0"/>
              <a:t> (2026), Volos, 13-15 November 2026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73FCA-9C13-A975-CE72-F24DEA5808AE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611198-C3FD-4AB6-04CB-DF1BEB0BCF57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C2F0FE-2500-BF18-8BBA-794DC5A35205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49F7C4-4D06-D7B7-83C4-8BF4E169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518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9ADF-13FA-0AD9-F284-6C7777EE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588963"/>
            <a:ext cx="7058000" cy="1071562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International Missions </a:t>
            </a:r>
            <a:br>
              <a:rPr lang="en-US" dirty="0"/>
            </a:br>
            <a:r>
              <a:rPr lang="en-US" dirty="0"/>
              <a:t>of Greek Teachers</a:t>
            </a:r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C63645-5808-0015-8CED-2DA97201FEB4}"/>
              </a:ext>
            </a:extLst>
          </p:cNvPr>
          <p:cNvSpPr txBox="1">
            <a:spLocks/>
          </p:cNvSpPr>
          <p:nvPr/>
        </p:nvSpPr>
        <p:spPr>
          <a:xfrm>
            <a:off x="4496522" y="1825625"/>
            <a:ext cx="736011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US" b="1" dirty="0"/>
              <a:t>Professional development, networking and European outreach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Participation in conferences, PDW, Contact Seminars and multilateral activities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Selection of both award-winning and new eTwinning teachers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Development of skills, partnerships and new eTwinning projects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2024-2025: </a:t>
            </a:r>
            <a:r>
              <a:rPr lang="en-US" b="1" dirty="0"/>
              <a:t>84 participations </a:t>
            </a:r>
            <a:r>
              <a:rPr lang="en-US" dirty="0"/>
              <a:t>from Greece (56 teachers, </a:t>
            </a:r>
            <a:br>
              <a:rPr lang="en-US" dirty="0"/>
            </a:br>
            <a:r>
              <a:rPr lang="en-US" dirty="0"/>
              <a:t>22 NSO members, 6 university teachers)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Active contribution of the Greek community through presentations and workshops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965C87-531D-DA21-DBA6-0CD3181B55AD}"/>
              </a:ext>
            </a:extLst>
          </p:cNvPr>
          <p:cNvGrpSpPr/>
          <p:nvPr/>
        </p:nvGrpSpPr>
        <p:grpSpPr>
          <a:xfrm>
            <a:off x="551384" y="692696"/>
            <a:ext cx="3402936" cy="5278560"/>
            <a:chOff x="7617451" y="304911"/>
            <a:chExt cx="3838616" cy="59543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445580-C2C2-37F1-B7D0-C96EF4C1391E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D32784-F9F3-BF80-43CE-6114970B4D5B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5A3563-62A7-4BF6-3215-FD752FD7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556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B2AE5-AE8D-73E4-67A2-6F62347D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4ED13-C136-4919-1FEC-A81FC0519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/>
          <a:stretch>
            <a:fillRect/>
          </a:stretch>
        </p:blipFill>
        <p:spPr>
          <a:xfrm>
            <a:off x="-1" y="2060848"/>
            <a:ext cx="6601133" cy="4104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B58EB-31C8-8002-3E88-E662E3D4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WELCOME</a:t>
            </a:r>
            <a:r>
              <a:rPr lang="el-GR" dirty="0"/>
              <a:t>: </a:t>
            </a:r>
            <a:r>
              <a:rPr lang="en-US" dirty="0"/>
              <a:t>eTwinning Online Journal</a:t>
            </a:r>
            <a:endParaRPr lang="el-GR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D22C38-B46B-439F-7A75-1DB78C23C0BD}"/>
              </a:ext>
            </a:extLst>
          </p:cNvPr>
          <p:cNvSpPr txBox="1">
            <a:spLocks/>
          </p:cNvSpPr>
          <p:nvPr/>
        </p:nvSpPr>
        <p:spPr>
          <a:xfrm>
            <a:off x="6096000" y="1988840"/>
            <a:ext cx="561784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b="1" dirty="0"/>
              <a:t>The community creates and shares knowledge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Launch: July 2023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Two (2) issues per year | ISSN 2945-1485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6 issues</a:t>
            </a:r>
            <a:r>
              <a:rPr lang="en-US" dirty="0"/>
              <a:t> and </a:t>
            </a:r>
            <a:r>
              <a:rPr lang="en-US" b="1" dirty="0"/>
              <a:t>101 articles </a:t>
            </a:r>
            <a:r>
              <a:rPr lang="en-US" dirty="0"/>
              <a:t>so far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Articles by teachers, researchers, students and pupils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Open repository of good practices, educational scenarios and research papers</a:t>
            </a:r>
          </a:p>
        </p:txBody>
      </p:sp>
    </p:spTree>
    <p:extLst>
      <p:ext uri="{BB962C8B-B14F-4D97-AF65-F5344CB8AC3E}">
        <p14:creationId xmlns:p14="http://schemas.microsoft.com/office/powerpoint/2010/main" val="408833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895B4-3EF8-7C3F-A37A-951883A29D51}"/>
              </a:ext>
            </a:extLst>
          </p:cNvPr>
          <p:cNvGrpSpPr/>
          <p:nvPr/>
        </p:nvGrpSpPr>
        <p:grpSpPr>
          <a:xfrm>
            <a:off x="1703512" y="3429000"/>
            <a:ext cx="8513460" cy="2736306"/>
            <a:chOff x="2686473" y="3933055"/>
            <a:chExt cx="6291182" cy="20220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6067CD-D32E-AAD8-DD3F-491011B05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99"/>
            <a:stretch>
              <a:fillRect/>
            </a:stretch>
          </p:blipFill>
          <p:spPr>
            <a:xfrm>
              <a:off x="2686473" y="3986267"/>
              <a:ext cx="2989823" cy="19688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FC37C6-364D-DE01-9A27-35A8730B0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3" b="4913"/>
            <a:stretch/>
          </p:blipFill>
          <p:spPr>
            <a:xfrm>
              <a:off x="5987832" y="3933055"/>
              <a:ext cx="2989823" cy="20220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377F86-58AB-B7CD-E6C7-6A55A6BD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89744"/>
            <a:ext cx="10730408" cy="1070000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eTwinning Publications and Pedagogical Guides</a:t>
            </a:r>
            <a:endParaRPr lang="el-G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B5A8A8-5A18-C561-70F0-16152B85146A}"/>
              </a:ext>
            </a:extLst>
          </p:cNvPr>
          <p:cNvSpPr txBox="1">
            <a:spLocks/>
          </p:cNvSpPr>
          <p:nvPr/>
        </p:nvSpPr>
        <p:spPr>
          <a:xfrm>
            <a:off x="623392" y="1690689"/>
            <a:ext cx="11007256" cy="181031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dirty="0"/>
              <a:t>From projects to pedagogical knowledge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Pedagogical guides with methods and examples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Good practices from national eTwinning competitions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Educational scenarios and activity plans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Material ready for classroom use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Publications on STEM, educational robotics and Skills Labs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Sharing experience from real eTwinning projects with the wider community</a:t>
            </a:r>
          </a:p>
        </p:txBody>
      </p:sp>
    </p:spTree>
    <p:extLst>
      <p:ext uri="{BB962C8B-B14F-4D97-AF65-F5344CB8AC3E}">
        <p14:creationId xmlns:p14="http://schemas.microsoft.com/office/powerpoint/2010/main" val="2289547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9ADF-13FA-0AD9-F284-6C7777EE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Support Mechanism</a:t>
            </a:r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272A5-89C8-DAA1-FEBE-4B7702352B1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65912" cy="3984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b="1" dirty="0"/>
              <a:t>Organized support for a large and active community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Start: February 2024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Support request management system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Requests can be submitted through the platform or by email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Actions are recorded and the teacher is informed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More than </a:t>
            </a:r>
            <a:r>
              <a:rPr lang="en-US" b="1" dirty="0"/>
              <a:t>7,200 support requests </a:t>
            </a:r>
            <a:r>
              <a:rPr lang="en-US" dirty="0"/>
              <a:t>so far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Main categories: ESEP, Quality Labels, awards, </a:t>
            </a:r>
            <a:r>
              <a:rPr lang="en-US" dirty="0" err="1"/>
              <a:t>TwinSpace</a:t>
            </a:r>
            <a:r>
              <a:rPr lang="en-US" dirty="0"/>
              <a:t>, project registrations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2672DD-B95F-BB4F-BC94-56B57735D720}"/>
              </a:ext>
            </a:extLst>
          </p:cNvPr>
          <p:cNvGrpSpPr/>
          <p:nvPr/>
        </p:nvGrpSpPr>
        <p:grpSpPr>
          <a:xfrm>
            <a:off x="8112224" y="908720"/>
            <a:ext cx="3402936" cy="5062536"/>
            <a:chOff x="7617451" y="304911"/>
            <a:chExt cx="3838616" cy="59543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B0D905-7C33-0CD3-61CE-65EE4426BF53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E5D1F1-9D3F-405E-F6B1-8BBD90358F8E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7D5EB9-2B32-3C79-0408-CE22A5F1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968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4464-C2C6-2AF2-B43C-766795BE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4537720" cy="1070000"/>
          </a:xfrm>
        </p:spPr>
        <p:txBody>
          <a:bodyPr/>
          <a:lstStyle/>
          <a:p>
            <a:r>
              <a:rPr lang="en-US" dirty="0"/>
              <a:t>Challenges</a:t>
            </a:r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C3BE52-67B8-1FC2-A74E-512E80A70E36}"/>
              </a:ext>
            </a:extLst>
          </p:cNvPr>
          <p:cNvSpPr txBox="1">
            <a:spLocks/>
          </p:cNvSpPr>
          <p:nvPr/>
        </p:nvSpPr>
        <p:spPr>
          <a:xfrm>
            <a:off x="695400" y="2195264"/>
            <a:ext cx="6840760" cy="3105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Technical issues related to the ESEP platform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Increased workload for validation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Management of large-scale MOOCs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Growing demand for teacher training related to AI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Excellent cooperation with CSS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582AD-26FE-8822-63C7-394E3A2F4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8168" y="1210444"/>
            <a:ext cx="4437112" cy="4437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83910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AE55A9-FE75-FB13-3087-0CBD75B4179C}"/>
              </a:ext>
            </a:extLst>
          </p:cNvPr>
          <p:cNvSpPr/>
          <p:nvPr/>
        </p:nvSpPr>
        <p:spPr>
          <a:xfrm>
            <a:off x="0" y="332656"/>
            <a:ext cx="2207568" cy="5815671"/>
          </a:xfrm>
          <a:prstGeom prst="rect">
            <a:avLst/>
          </a:prstGeom>
          <a:solidFill>
            <a:srgbClr val="FC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E247AB-C570-8549-D1DB-FCF70F6DD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32655"/>
            <a:ext cx="10344472" cy="581567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8ED71EB-941C-04E8-55DC-97E4A3A4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72" y="745728"/>
            <a:ext cx="5689848" cy="103905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What Does the Greek Experience Teach Us?</a:t>
            </a:r>
            <a:endParaRPr lang="en-GR" sz="40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E0D307A-CA17-E700-3AC6-255033DE17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1384" y="2197856"/>
            <a:ext cx="4681736" cy="34633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Cooperation needs stable support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Training must be connected to classroom practice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Innovation needs a pedagogical framework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Recognition strengthens quality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eTwinning works as a laboratory for European educational change</a:t>
            </a:r>
          </a:p>
        </p:txBody>
      </p:sp>
    </p:spTree>
    <p:extLst>
      <p:ext uri="{BB962C8B-B14F-4D97-AF65-F5344CB8AC3E}">
        <p14:creationId xmlns:p14="http://schemas.microsoft.com/office/powerpoint/2010/main" val="4172418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15AA7-F0E9-22D7-8C5D-B139CF1FA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19760" r="20" b="429"/>
          <a:stretch>
            <a:fillRect/>
          </a:stretch>
        </p:blipFill>
        <p:spPr>
          <a:xfrm>
            <a:off x="2467" y="1388"/>
            <a:ext cx="12187066" cy="54712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9487EB-1D20-57C3-789F-493CEF531EA4}"/>
              </a:ext>
            </a:extLst>
          </p:cNvPr>
          <p:cNvSpPr/>
          <p:nvPr/>
        </p:nvSpPr>
        <p:spPr>
          <a:xfrm>
            <a:off x="0" y="0"/>
            <a:ext cx="4471054" cy="54257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49FF3-EA56-EF41-8D48-2B3CC179806C}"/>
              </a:ext>
            </a:extLst>
          </p:cNvPr>
          <p:cNvSpPr/>
          <p:nvPr/>
        </p:nvSpPr>
        <p:spPr>
          <a:xfrm>
            <a:off x="0" y="5425748"/>
            <a:ext cx="12192000" cy="143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453C35-5C06-2842-A8DA-023C1704B400}"/>
              </a:ext>
            </a:extLst>
          </p:cNvPr>
          <p:cNvSpPr txBox="1">
            <a:spLocks/>
          </p:cNvSpPr>
          <p:nvPr/>
        </p:nvSpPr>
        <p:spPr>
          <a:xfrm>
            <a:off x="4530816" y="3025424"/>
            <a:ext cx="3843569" cy="252118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itchFamily="2" charset="2"/>
              <a:buChar char="v"/>
              <a:defRPr sz="24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20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US" sz="1600" b="1" dirty="0">
                <a:latin typeface="Aptos Narrow" panose="020B0004020202020204" pitchFamily="34" charset="0"/>
              </a:rPr>
              <a:t>eTwinning Portals</a:t>
            </a:r>
            <a:endParaRPr lang="fr-CH" sz="1600" b="1" dirty="0"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https://school-education.ec.europa.eu/el</a:t>
            </a:r>
            <a:r>
              <a:rPr lang="el-GR" sz="1600" dirty="0">
                <a:solidFill>
                  <a:srgbClr val="0000FF"/>
                </a:solidFill>
                <a:latin typeface="Aptos Narrow" panose="020B0004020202020204" pitchFamily="34" charset="0"/>
              </a:rPr>
              <a:t> </a:t>
            </a: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https://www.etwinning.gr</a:t>
            </a:r>
            <a:endParaRPr lang="fr-CH" sz="1600" dirty="0">
              <a:solidFill>
                <a:srgbClr val="0000FF"/>
              </a:solidFill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https://seminars.etwinning.gr</a:t>
            </a: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</a:rPr>
              <a:t> 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https://mooc.etwinning.gr</a:t>
            </a:r>
            <a:endParaRPr lang="fr-CH" sz="1600" dirty="0">
              <a:solidFill>
                <a:srgbClr val="0000FF"/>
              </a:solidFill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https://welcome.etwinning.gr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https://support.etwinning.gr</a:t>
            </a:r>
            <a:endParaRPr lang="fr-CH" sz="1600" dirty="0">
              <a:solidFill>
                <a:srgbClr val="0000FF"/>
              </a:solidFill>
              <a:latin typeface="Aptos Narrow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13401-B8A4-FEB7-B19A-51F651C384F4}"/>
              </a:ext>
            </a:extLst>
          </p:cNvPr>
          <p:cNvSpPr txBox="1"/>
          <p:nvPr/>
        </p:nvSpPr>
        <p:spPr>
          <a:xfrm>
            <a:off x="343624" y="1962568"/>
            <a:ext cx="38435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eTwinning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connects schools, empowers teachers and brings Europe into the classroom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.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It turns collaboration into digital, STEM and AI-ready teaching.</a:t>
            </a:r>
            <a:endParaRPr lang="el-G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0DF25-F0C6-B942-B144-F039ED1525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5733256"/>
            <a:ext cx="2664296" cy="79881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C6C4722-19FD-2E47-AE4C-D2A7FB8BE9DE}"/>
              </a:ext>
            </a:extLst>
          </p:cNvPr>
          <p:cNvSpPr txBox="1">
            <a:spLocks/>
          </p:cNvSpPr>
          <p:nvPr/>
        </p:nvSpPr>
        <p:spPr>
          <a:xfrm>
            <a:off x="728491" y="548680"/>
            <a:ext cx="3429951" cy="10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Thank you 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0D221-1ED3-5EAF-A5EA-E8BACDC072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" y="1"/>
            <a:ext cx="4464496" cy="187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3FFF1-BE88-EBB5-7685-8989FC171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23" y="5919624"/>
            <a:ext cx="62992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4F58-8092-3621-0A0D-94DF2FB16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Is eTwinning Successful in Greece?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F7BC-17D6-430C-20FF-99CD1204AC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841976" cy="388778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/>
              <a:t>The Greek success model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eTwinning in Greece succeeded because it did not operate only as a platform, but as an </a:t>
            </a:r>
            <a:r>
              <a:rPr lang="en-US" b="1" dirty="0"/>
              <a:t>organized ecosystem</a:t>
            </a:r>
            <a:r>
              <a:rPr lang="en-US" dirty="0"/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/>
              <a:t>Key factors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Systematic pedagogical and technical support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Large-scale professional development for teachers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Active network of eTwinning Ambassadors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Connection with innovation, STEM, AI and </a:t>
            </a:r>
            <a:br>
              <a:rPr lang="en-US" sz="2000" dirty="0"/>
            </a:br>
            <a:r>
              <a:rPr lang="en-US" sz="2000" dirty="0"/>
              <a:t>European values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Recognition and reward of quality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3D89E6-B50B-5E1C-50BA-0749B3B0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669379"/>
            <a:ext cx="4328342" cy="431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9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759AE-977A-FB66-715E-5CF8A5CEB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94" y="1405459"/>
            <a:ext cx="3043687" cy="210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119AA-0928-41F0-CAFC-9B1EDCD9C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67" y="4881847"/>
            <a:ext cx="3024336" cy="1032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D4519-1A0F-525B-B162-910BFE535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74" y="3875042"/>
            <a:ext cx="2123132" cy="2097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2E01F-D8C0-8555-1497-190242239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48" y="2871989"/>
            <a:ext cx="2982186" cy="3082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E7648-9352-91B5-EEEB-F5036927F3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11" y="3226817"/>
            <a:ext cx="2521766" cy="2727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7327E3-4FC6-EC4C-A4C7-5A869BA71244}"/>
              </a:ext>
            </a:extLst>
          </p:cNvPr>
          <p:cNvSpPr txBox="1"/>
          <p:nvPr/>
        </p:nvSpPr>
        <p:spPr>
          <a:xfrm>
            <a:off x="8356569" y="2224210"/>
            <a:ext cx="1930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Support</a:t>
            </a:r>
          </a:p>
          <a:p>
            <a:r>
              <a:rPr lang="en-US" sz="1600" dirty="0"/>
              <a:t>• Pedagogical</a:t>
            </a:r>
          </a:p>
          <a:p>
            <a:r>
              <a:rPr lang="en-US" sz="1600" dirty="0"/>
              <a:t>• Technical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A52889-F5A3-8E6D-3D03-A1FC14400EE7}"/>
              </a:ext>
            </a:extLst>
          </p:cNvPr>
          <p:cNvSpPr txBox="1"/>
          <p:nvPr/>
        </p:nvSpPr>
        <p:spPr>
          <a:xfrm>
            <a:off x="4080548" y="1758425"/>
            <a:ext cx="1614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Recognition &amp; Rewards</a:t>
            </a:r>
          </a:p>
          <a:p>
            <a:r>
              <a:rPr lang="en-US" sz="1600" dirty="0"/>
              <a:t>• Labels</a:t>
            </a:r>
          </a:p>
          <a:p>
            <a:r>
              <a:rPr lang="en-US" sz="1600" dirty="0"/>
              <a:t>• Awards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A5E02-A94E-E5A8-CAE5-244F9C948304}"/>
              </a:ext>
            </a:extLst>
          </p:cNvPr>
          <p:cNvSpPr txBox="1"/>
          <p:nvPr/>
        </p:nvSpPr>
        <p:spPr>
          <a:xfrm>
            <a:off x="624937" y="2576550"/>
            <a:ext cx="2858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Professional Development</a:t>
            </a:r>
          </a:p>
          <a:p>
            <a:r>
              <a:rPr lang="en-US" sz="1600" dirty="0"/>
              <a:t>• MOOCs, webinars</a:t>
            </a:r>
          </a:p>
          <a:p>
            <a:r>
              <a:rPr lang="en-US" sz="1600" dirty="0"/>
              <a:t>• Open courses</a:t>
            </a:r>
          </a:p>
          <a:p>
            <a:r>
              <a:rPr lang="en-US" sz="1600" dirty="0"/>
              <a:t>• PDW, Contact Seminars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29D84B7-6E22-94AA-FB50-EFD48DC14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37" y="589744"/>
            <a:ext cx="10728863" cy="1070000"/>
          </a:xfrm>
        </p:spPr>
        <p:txBody>
          <a:bodyPr>
            <a:normAutofit/>
          </a:bodyPr>
          <a:lstStyle/>
          <a:p>
            <a:r>
              <a:rPr lang="en-US" dirty="0"/>
              <a:t>Is eTwinning Successful in Greece?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41343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A823F-C952-C1B9-C67E-8FE451C0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588963"/>
            <a:ext cx="6985992" cy="1071562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National Support Organization (NSO) of eTwinning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81B0E-EBB6-6A9C-06C5-D486DE451C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67808" y="1844824"/>
            <a:ext cx="7346032" cy="4248472"/>
          </a:xfrm>
        </p:spPr>
        <p:txBody>
          <a:bodyPr>
            <a:normAutofit fontScale="92500" lnSpcReduction="10000"/>
          </a:bodyPr>
          <a:lstStyle/>
          <a:p>
            <a:pPr marL="571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dirty="0"/>
              <a:t>The Hellenic NSO of eTwinning: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Operates under the responsibility of CTI “Diophantus”, in cooperation with the Ministry of Education.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Provides pedagogical, technical and organizational support to teachers.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Supports registrations, ESEP, </a:t>
            </a:r>
            <a:r>
              <a:rPr lang="en-US" sz="2000" dirty="0" err="1"/>
              <a:t>TwinSpace</a:t>
            </a:r>
            <a:r>
              <a:rPr lang="en-US" sz="2000" dirty="0"/>
              <a:t>, projects, Quality Labels and awards.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Organizes training, information activities and the sharing of good practices.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Coordinates the network of eTwinning Ambassadors.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000" dirty="0"/>
              <a:t>Turns a European action into a </a:t>
            </a:r>
            <a:r>
              <a:rPr lang="en-US" sz="2000" b="1" dirty="0"/>
              <a:t>living</a:t>
            </a:r>
            <a:r>
              <a:rPr lang="en-US" sz="2000" dirty="0"/>
              <a:t> and </a:t>
            </a:r>
            <a:r>
              <a:rPr lang="en-US" sz="2000" b="1" dirty="0"/>
              <a:t>active</a:t>
            </a:r>
            <a:r>
              <a:rPr lang="en-US" sz="2000" dirty="0"/>
              <a:t> </a:t>
            </a:r>
            <a:r>
              <a:rPr lang="en-US" sz="2000" b="1" dirty="0"/>
              <a:t>national</a:t>
            </a:r>
            <a:r>
              <a:rPr lang="en-US" sz="2000" dirty="0"/>
              <a:t> </a:t>
            </a:r>
            <a:r>
              <a:rPr lang="en-US" sz="2000" b="1" dirty="0"/>
              <a:t>community</a:t>
            </a:r>
            <a:r>
              <a:rPr lang="en-US" sz="2000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DEA127-3FFC-1E19-4556-5548B050944D}"/>
              </a:ext>
            </a:extLst>
          </p:cNvPr>
          <p:cNvGrpSpPr/>
          <p:nvPr/>
        </p:nvGrpSpPr>
        <p:grpSpPr>
          <a:xfrm>
            <a:off x="623392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6AD0C7-975A-DE78-AC63-76606AE17DEE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B2264E-DF26-6FEF-4056-F7FC2D3053B0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B27008-79FD-8551-1306-D68B479E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271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F3F9-162F-EA10-AD9F-60EE74E6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6481936" cy="1070000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A Community with Continuous Support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5D32F-2B97-871A-8600-46C608F594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121896" cy="388778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From registration to a quality project</a:t>
            </a:r>
            <a:endParaRPr lang="el-GR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Support in using ESEP and </a:t>
            </a:r>
            <a:r>
              <a:rPr lang="en-US" dirty="0" err="1"/>
              <a:t>TwinSpace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Help with registrations, projects and Quality Labels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Recognition and rewards through Quality Labels and awards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Pedagogical guidance for designing collaborative projects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Technical support through an </a:t>
            </a:r>
            <a:r>
              <a:rPr lang="en-US" dirty="0" err="1"/>
              <a:t>organised</a:t>
            </a:r>
            <a:r>
              <a:rPr lang="en-US" dirty="0"/>
              <a:t> helpdesk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Continuous communication with teachers and schools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7AB2EA-29D4-6EF8-9CCB-F31B555964FF}"/>
              </a:ext>
            </a:extLst>
          </p:cNvPr>
          <p:cNvGrpSpPr/>
          <p:nvPr/>
        </p:nvGrpSpPr>
        <p:grpSpPr>
          <a:xfrm>
            <a:off x="7752184" y="692696"/>
            <a:ext cx="3402936" cy="5278560"/>
            <a:chOff x="7617451" y="304911"/>
            <a:chExt cx="3838616" cy="59543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CC8592-795A-37EF-982C-E9D1BF7FD701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0C210C-1488-9C2D-1F36-867DB1F37E3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78AD90-6849-C899-D929-B6F82C2D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2" r="11442"/>
            <a:stretch>
              <a:fillRect/>
            </a:stretch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30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D2FCE-FEA8-6F3C-CC1E-B90B1AB9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6625952" cy="1327088"/>
          </a:xfr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r>
              <a:rPr lang="en-US" dirty="0"/>
              <a:t>Strategic Goals of the Hellenic NSO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8EC2C-3D68-1521-D596-8BBCA47F86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4864"/>
            <a:ext cx="6193904" cy="338437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Improve the quality of eTwinning projects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Increase teacher participation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Support teachers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Support Higher Education Institutions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Strengthen teachers’ digital skills, especially in AI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E8C892-5325-0166-351B-CACD90E93E43}"/>
              </a:ext>
            </a:extLst>
          </p:cNvPr>
          <p:cNvGrpSpPr/>
          <p:nvPr/>
        </p:nvGrpSpPr>
        <p:grpSpPr>
          <a:xfrm>
            <a:off x="7752184" y="692696"/>
            <a:ext cx="3402936" cy="5278560"/>
            <a:chOff x="7617451" y="304911"/>
            <a:chExt cx="3838616" cy="59543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B4BD55-899C-F342-5723-773DE7FFCE99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FF74E3-7348-7C05-C5A4-483D267BB89B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4E016C-78C3-D578-03FD-C1B021B9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0" b="10100"/>
            <a:stretch>
              <a:fillRect/>
            </a:stretch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452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AD75B-02E3-3C89-7EE7-72A83062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eTwinning Ambassadors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AEB6-F3C7-0B50-390D-3D849B7D4F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7634064" cy="38877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Are experienced volunteer teachers with active participation in the action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Support teachers in their areas of responsibility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Organize webinars, face-to-face events and workshops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Guide teachers in designing quality collaborative projects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Share good practices and strengthen the community</a:t>
            </a:r>
          </a:p>
        </p:txBody>
      </p:sp>
      <p:pic>
        <p:nvPicPr>
          <p:cNvPr id="1026" name="Picture 2" descr="Ambassadors and promoters of eTwinning projects">
            <a:extLst>
              <a:ext uri="{FF2B5EF4-FFF2-40B4-BE49-F238E27FC236}">
                <a16:creationId xmlns:a16="http://schemas.microsoft.com/office/drawing/2014/main" id="{50997B3D-195E-8DFB-B27C-F9404371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151" y="1844675"/>
            <a:ext cx="2930649" cy="30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14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Twinning2026">
  <a:themeElements>
    <a:clrScheme name="Deep Purple Orange Gradient">
      <a:dk1>
        <a:srgbClr val="111111"/>
      </a:dk1>
      <a:lt1>
        <a:srgbClr val="FFFFFF"/>
      </a:lt1>
      <a:dk2>
        <a:srgbClr val="270068"/>
      </a:dk2>
      <a:lt2>
        <a:srgbClr val="F5F5F5"/>
      </a:lt2>
      <a:accent1>
        <a:srgbClr val="270068"/>
      </a:accent1>
      <a:accent2>
        <a:srgbClr val="FF7B00"/>
      </a:accent2>
      <a:accent3>
        <a:srgbClr val="FF9500"/>
      </a:accent3>
      <a:accent4>
        <a:srgbClr val="FFB700"/>
      </a:accent4>
      <a:accent5>
        <a:srgbClr val="FFD000"/>
      </a:accent5>
      <a:accent6>
        <a:srgbClr val="8A8A8A"/>
      </a:accent6>
      <a:hlink>
        <a:srgbClr val="4B00C9"/>
      </a:hlink>
      <a:folHlink>
        <a:srgbClr val="66666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winning_template_EN" id="{C90FC553-2840-41BD-9A01-A8ACF39F48D3}" vid="{4B0D4181-7B8B-4689-BD43-930439732630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eTwinning_template_EN</Template>
  <TotalTime>14933</TotalTime>
  <Words>2456</Words>
  <Application>Microsoft Office PowerPoint</Application>
  <PresentationFormat>Widescreen</PresentationFormat>
  <Paragraphs>374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Aptos</vt:lpstr>
      <vt:lpstr>Aptos Black</vt:lpstr>
      <vt:lpstr>Aptos Display</vt:lpstr>
      <vt:lpstr>Aptos Narrow</vt:lpstr>
      <vt:lpstr>Aptos SemiBold</vt:lpstr>
      <vt:lpstr>Arial</vt:lpstr>
      <vt:lpstr>Calibri</vt:lpstr>
      <vt:lpstr>Century Gothic</vt:lpstr>
      <vt:lpstr>Courier New</vt:lpstr>
      <vt:lpstr>System Font Regular</vt:lpstr>
      <vt:lpstr>Wingdings</vt:lpstr>
      <vt:lpstr>eTwinning2026</vt:lpstr>
      <vt:lpstr>From Collaboration to Transformation: How eTwinning shapes digital, STEM and AI-ready teachers</vt:lpstr>
      <vt:lpstr>What is eTwinning?</vt:lpstr>
      <vt:lpstr>eTwinning in Numbers</vt:lpstr>
      <vt:lpstr>Is eTwinning Successful in Greece?</vt:lpstr>
      <vt:lpstr>Is eTwinning Successful in Greece?</vt:lpstr>
      <vt:lpstr>National Support Organization (NSO) of eTwinning</vt:lpstr>
      <vt:lpstr>A Community with Continuous Support</vt:lpstr>
      <vt:lpstr>Strategic Goals of the Hellenic NSO</vt:lpstr>
      <vt:lpstr>eTwinning Ambassadors</vt:lpstr>
      <vt:lpstr>Webinars &amp; Training Activities by Ambassadors</vt:lpstr>
      <vt:lpstr>Professional Development for Teachers</vt:lpstr>
      <vt:lpstr>Open Online Courses</vt:lpstr>
      <vt:lpstr>The Scale of the Open Courses</vt:lpstr>
      <vt:lpstr>Quality and Measurable Impact</vt:lpstr>
      <vt:lpstr>Online Courses in English</vt:lpstr>
      <vt:lpstr>MOOCs eTwinning</vt:lpstr>
      <vt:lpstr>Cooperation with Educational Policy Bodies</vt:lpstr>
      <vt:lpstr>eTwinning and Skills Labs</vt:lpstr>
      <vt:lpstr>eTwinning and Erasmus+</vt:lpstr>
      <vt:lpstr>Initial Teacher Education (ITE)</vt:lpstr>
      <vt:lpstr>Results &amp; Recognition 2024-2026</vt:lpstr>
      <vt:lpstr>STEM @ eTwinning</vt:lpstr>
      <vt:lpstr>STEM 5 and Inclusion</vt:lpstr>
      <vt:lpstr>International STEM Activity</vt:lpstr>
      <vt:lpstr>AI in eTwinning</vt:lpstr>
      <vt:lpstr>International Activity on AI</vt:lpstr>
      <vt:lpstr>Pedagogical Use of AI in eTwinning Projects and Classroom Teaching</vt:lpstr>
      <vt:lpstr>Using AI in Education and in eTwinning Projects</vt:lpstr>
      <vt:lpstr>Recognition and Rewards</vt:lpstr>
      <vt:lpstr>National Competitions &amp; Awards</vt:lpstr>
      <vt:lpstr>National eTwinning Conferences</vt:lpstr>
      <vt:lpstr>International Missions  of Greek Teachers</vt:lpstr>
      <vt:lpstr>WELCOME: eTwinning Online Journal</vt:lpstr>
      <vt:lpstr>eTwinning Publications and Pedagogical Guides</vt:lpstr>
      <vt:lpstr>Support Mechanism</vt:lpstr>
      <vt:lpstr>Challenges</vt:lpstr>
      <vt:lpstr>What Does the Greek Experience Teach Us?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Paraskevas Michael</dc:creator>
  <cp:lastModifiedBy>Kapralou Chrissa</cp:lastModifiedBy>
  <cp:revision>832</cp:revision>
  <cp:lastPrinted>2026-06-28T04:59:22Z</cp:lastPrinted>
  <dcterms:created xsi:type="dcterms:W3CDTF">2015-10-31T21:02:32Z</dcterms:created>
  <dcterms:modified xsi:type="dcterms:W3CDTF">2026-07-07T10:37:10Z</dcterms:modified>
</cp:coreProperties>
</file>